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82" r:id="rId3"/>
    <p:sldId id="283" r:id="rId4"/>
    <p:sldId id="303" r:id="rId5"/>
    <p:sldId id="285" r:id="rId6"/>
    <p:sldId id="286" r:id="rId7"/>
    <p:sldId id="287" r:id="rId8"/>
    <p:sldId id="295" r:id="rId9"/>
    <p:sldId id="296" r:id="rId10"/>
    <p:sldId id="297" r:id="rId11"/>
    <p:sldId id="288" r:id="rId12"/>
    <p:sldId id="289" r:id="rId13"/>
    <p:sldId id="290" r:id="rId14"/>
    <p:sldId id="293" r:id="rId15"/>
    <p:sldId id="294" r:id="rId16"/>
    <p:sldId id="291" r:id="rId17"/>
    <p:sldId id="256" r:id="rId18"/>
    <p:sldId id="257" r:id="rId19"/>
    <p:sldId id="306" r:id="rId20"/>
    <p:sldId id="258" r:id="rId21"/>
    <p:sldId id="259" r:id="rId22"/>
    <p:sldId id="260" r:id="rId23"/>
    <p:sldId id="261" r:id="rId24"/>
    <p:sldId id="262" r:id="rId25"/>
    <p:sldId id="263" r:id="rId26"/>
    <p:sldId id="264" r:id="rId27"/>
    <p:sldId id="265" r:id="rId28"/>
    <p:sldId id="292" r:id="rId29"/>
    <p:sldId id="298" r:id="rId30"/>
    <p:sldId id="299" r:id="rId31"/>
    <p:sldId id="278" r:id="rId32"/>
    <p:sldId id="269" r:id="rId33"/>
    <p:sldId id="271" r:id="rId34"/>
    <p:sldId id="270" r:id="rId35"/>
    <p:sldId id="272" r:id="rId36"/>
    <p:sldId id="273" r:id="rId37"/>
    <p:sldId id="304" r:id="rId38"/>
    <p:sldId id="300" r:id="rId39"/>
    <p:sldId id="301" r:id="rId40"/>
    <p:sldId id="302" r:id="rId41"/>
    <p:sldId id="274" r:id="rId42"/>
    <p:sldId id="275" r:id="rId43"/>
    <p:sldId id="276" r:id="rId44"/>
    <p:sldId id="277"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760556C0-FBB0-426B-9946-0C45ECB9C16E}"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C2AC2-31A9-4A2F-9161-1ACA43B454C3}"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ar-SA" smtClean="0"/>
              <a:t>انقر لتحرير نمط العنوان الرئيسي</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60556C0-FBB0-426B-9946-0C45ECB9C16E}"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C2AC2-31A9-4A2F-9161-1ACA43B454C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760556C0-FBB0-426B-9946-0C45ECB9C16E}"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C2AC2-31A9-4A2F-9161-1ACA43B454C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4" name="Date Placeholder 3"/>
          <p:cNvSpPr>
            <a:spLocks noGrp="1"/>
          </p:cNvSpPr>
          <p:nvPr>
            <p:ph type="dt" sz="half" idx="10"/>
          </p:nvPr>
        </p:nvSpPr>
        <p:spPr/>
        <p:txBody>
          <a:bodyPr/>
          <a:lstStyle/>
          <a:p>
            <a:fld id="{760556C0-FBB0-426B-9946-0C45ECB9C16E}"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C2AC2-31A9-4A2F-9161-1ACA43B454C3}"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760556C0-FBB0-426B-9946-0C45ECB9C16E}" type="datetimeFigureOut">
              <a:rPr lang="en-US" smtClean="0"/>
              <a:t>3/5/2015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4C2AC2-31A9-4A2F-9161-1ACA43B454C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5" name="Date Placeholder 4"/>
          <p:cNvSpPr>
            <a:spLocks noGrp="1"/>
          </p:cNvSpPr>
          <p:nvPr>
            <p:ph type="dt" sz="half" idx="10"/>
          </p:nvPr>
        </p:nvSpPr>
        <p:spPr/>
        <p:txBody>
          <a:bodyPr/>
          <a:lstStyle/>
          <a:p>
            <a:fld id="{760556C0-FBB0-426B-9946-0C45ECB9C16E}" type="datetimeFigureOut">
              <a:rPr lang="en-US" smtClean="0"/>
              <a:t>3/5/2015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4C2AC2-31A9-4A2F-9161-1ACA43B454C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760556C0-FBB0-426B-9946-0C45ECB9C16E}" type="datetimeFigureOut">
              <a:rPr lang="en-US" smtClean="0"/>
              <a:t>3/5/2015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4C2AC2-31A9-4A2F-9161-1ACA43B454C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760556C0-FBB0-426B-9946-0C45ECB9C16E}" type="datetimeFigureOut">
              <a:rPr lang="en-US" smtClean="0"/>
              <a:t>3/5/2015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4C2AC2-31A9-4A2F-9161-1ACA43B454C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556C0-FBB0-426B-9946-0C45ECB9C16E}" type="datetimeFigureOut">
              <a:rPr lang="en-US" smtClean="0"/>
              <a:t>3/5/2015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4C2AC2-31A9-4A2F-9161-1ACA43B454C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60556C0-FBB0-426B-9946-0C45ECB9C16E}" type="datetimeFigureOut">
              <a:rPr lang="en-US" smtClean="0"/>
              <a:t>3/5/2015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4C2AC2-31A9-4A2F-9161-1ACA43B454C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760556C0-FBB0-426B-9946-0C45ECB9C16E}" type="datetimeFigureOut">
              <a:rPr lang="en-US" smtClean="0"/>
              <a:t>3/5/2015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4C2AC2-31A9-4A2F-9161-1ACA43B454C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760556C0-FBB0-426B-9946-0C45ECB9C16E}" type="datetimeFigureOut">
              <a:rPr lang="en-US" smtClean="0"/>
              <a:t>3/5/2015</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F44C2AC2-31A9-4A2F-9161-1ACA43B454C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2"/>
          <p:cNvSpPr>
            <a:spLocks noGrp="1"/>
          </p:cNvSpPr>
          <p:nvPr>
            <p:ph type="ctrTitle"/>
          </p:nvPr>
        </p:nvSpPr>
        <p:spPr/>
        <p:txBody>
          <a:bodyPr>
            <a:prstTxWarp prst="textDoubleWave1">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5400" b="1" cap="none" dirty="0" smtClean="0">
                <a:ln w="11430"/>
                <a:solidFill>
                  <a:srgbClr val="FFFF00"/>
                </a:solidFill>
                <a:effectLst>
                  <a:outerShdw blurRad="76200" dist="50800" dir="5400000" algn="tl" rotWithShape="0">
                    <a:srgbClr val="000000">
                      <a:alpha val="65000"/>
                    </a:srgbClr>
                  </a:outerShdw>
                </a:effectLst>
              </a:rPr>
              <a:t>Male Reproductive Organs in Domestic Animals</a:t>
            </a:r>
            <a:endParaRPr lang="en-US" sz="5400" b="1" cap="none" dirty="0">
              <a:ln w="11430"/>
              <a:solidFill>
                <a:srgbClr val="FFFF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6336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991600" cy="662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664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304800"/>
            <a:ext cx="7924800" cy="5410200"/>
          </a:xfrm>
        </p:spPr>
        <p:txBody>
          <a:bodyPr>
            <a:normAutofit/>
          </a:bodyPr>
          <a:lstStyle/>
          <a:p>
            <a:pPr marL="0" indent="0">
              <a:buNone/>
            </a:pPr>
            <a:r>
              <a:rPr lang="en-US" sz="3200" b="1" dirty="0">
                <a:solidFill>
                  <a:srgbClr val="FFFF00"/>
                </a:solidFill>
              </a:rPr>
              <a:t>EPIDIDYMIS</a:t>
            </a:r>
            <a:endParaRPr lang="en-US" sz="3200" dirty="0">
              <a:solidFill>
                <a:srgbClr val="FFFF00"/>
              </a:solidFill>
            </a:endParaRPr>
          </a:p>
          <a:p>
            <a:pPr algn="just"/>
            <a:r>
              <a:rPr lang="en-US" sz="3200" dirty="0" smtClean="0"/>
              <a:t>The </a:t>
            </a:r>
            <a:r>
              <a:rPr lang="en-US" sz="3200" dirty="0"/>
              <a:t>epididymis is a very long convoluted tube which connects the </a:t>
            </a:r>
            <a:r>
              <a:rPr lang="en-US" sz="3200" i="1" dirty="0"/>
              <a:t>vasa </a:t>
            </a:r>
            <a:r>
              <a:rPr lang="en-US" sz="3200" i="1" dirty="0" err="1"/>
              <a:t>efferentia</a:t>
            </a:r>
            <a:r>
              <a:rPr lang="en-US" sz="3200" dirty="0"/>
              <a:t> of the testis with the vas deference or </a:t>
            </a:r>
            <a:r>
              <a:rPr lang="en-US" sz="3200" dirty="0" err="1"/>
              <a:t>ductus</a:t>
            </a:r>
            <a:r>
              <a:rPr lang="en-US" sz="3200" dirty="0"/>
              <a:t> </a:t>
            </a:r>
            <a:r>
              <a:rPr lang="en-US" sz="3200" dirty="0" smtClean="0"/>
              <a:t>deferens.</a:t>
            </a:r>
          </a:p>
          <a:p>
            <a:pPr algn="just"/>
            <a:r>
              <a:rPr lang="en-US" sz="3200" dirty="0" smtClean="0"/>
              <a:t> </a:t>
            </a:r>
            <a:r>
              <a:rPr lang="en-US" sz="3200" dirty="0"/>
              <a:t>(33-35 m in bull, 50 m in boar, 6 m in man). </a:t>
            </a:r>
            <a:endParaRPr lang="en-US" sz="3200" dirty="0" smtClean="0"/>
          </a:p>
          <a:p>
            <a:pPr algn="just"/>
            <a:r>
              <a:rPr lang="en-US" sz="3200" dirty="0" smtClean="0"/>
              <a:t>The </a:t>
            </a:r>
            <a:r>
              <a:rPr lang="en-US" sz="3200" dirty="0"/>
              <a:t>head of the epididymis attaches to the same end of testis that the blood vessels and nerves enter.</a:t>
            </a:r>
          </a:p>
        </p:txBody>
      </p:sp>
    </p:spTree>
    <p:extLst>
      <p:ext uri="{BB962C8B-B14F-4D97-AF65-F5344CB8AC3E}">
        <p14:creationId xmlns:p14="http://schemas.microsoft.com/office/powerpoint/2010/main" val="2678828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533400"/>
            <a:ext cx="7924800" cy="5181600"/>
          </a:xfrm>
        </p:spPr>
        <p:txBody>
          <a:bodyPr>
            <a:noAutofit/>
          </a:bodyPr>
          <a:lstStyle/>
          <a:p>
            <a:pPr algn="just"/>
            <a:r>
              <a:rPr lang="en-US" sz="3200" dirty="0"/>
              <a:t>The </a:t>
            </a:r>
            <a:r>
              <a:rPr lang="en-US" sz="3200" i="1" dirty="0">
                <a:solidFill>
                  <a:srgbClr val="FFFF00"/>
                </a:solidFill>
              </a:rPr>
              <a:t>body of the epididymis</a:t>
            </a:r>
            <a:r>
              <a:rPr lang="en-US" sz="3200" dirty="0">
                <a:solidFill>
                  <a:srgbClr val="FFFF00"/>
                </a:solidFill>
              </a:rPr>
              <a:t> </a:t>
            </a:r>
            <a:r>
              <a:rPr lang="en-US" sz="3200" dirty="0"/>
              <a:t>parallels the long axis of the testis, and the </a:t>
            </a:r>
            <a:r>
              <a:rPr lang="en-US" sz="3200" i="1" dirty="0">
                <a:solidFill>
                  <a:srgbClr val="FFFF00"/>
                </a:solidFill>
              </a:rPr>
              <a:t>tail of the epididymis</a:t>
            </a:r>
            <a:r>
              <a:rPr lang="en-US" sz="3200" dirty="0">
                <a:solidFill>
                  <a:srgbClr val="FFFF00"/>
                </a:solidFill>
              </a:rPr>
              <a:t> </a:t>
            </a:r>
            <a:r>
              <a:rPr lang="en-US" sz="3200" dirty="0"/>
              <a:t>continues as the </a:t>
            </a:r>
            <a:r>
              <a:rPr lang="en-US" sz="3200" dirty="0" err="1"/>
              <a:t>ductus</a:t>
            </a:r>
            <a:r>
              <a:rPr lang="en-US" sz="3200" dirty="0"/>
              <a:t> deferens, which doubles back along the body of the epididymis to </a:t>
            </a:r>
            <a:r>
              <a:rPr lang="en-US" sz="3200" dirty="0" smtClean="0"/>
              <a:t>the </a:t>
            </a:r>
            <a:r>
              <a:rPr lang="en-US" sz="3200" dirty="0"/>
              <a:t>region of the head, where it enters the spermatic </a:t>
            </a:r>
            <a:r>
              <a:rPr lang="en-US" sz="3200" dirty="0" smtClean="0"/>
              <a:t>cord</a:t>
            </a:r>
          </a:p>
          <a:p>
            <a:pPr algn="just"/>
            <a:r>
              <a:rPr lang="en-US" sz="3200" dirty="0"/>
              <a:t>The epididymis serves as a place for spermatozoa to mature prior to the time they are expelled by </a:t>
            </a:r>
            <a:r>
              <a:rPr lang="en-US" sz="3200" dirty="0" smtClean="0"/>
              <a:t>ejaculation.</a:t>
            </a:r>
            <a:endParaRPr lang="en-US" sz="3200" dirty="0"/>
          </a:p>
        </p:txBody>
      </p:sp>
    </p:spTree>
    <p:extLst>
      <p:ext uri="{BB962C8B-B14F-4D97-AF65-F5344CB8AC3E}">
        <p14:creationId xmlns:p14="http://schemas.microsoft.com/office/powerpoint/2010/main" val="1186821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152400"/>
            <a:ext cx="7924800" cy="5562600"/>
          </a:xfrm>
        </p:spPr>
        <p:txBody>
          <a:bodyPr>
            <a:normAutofit/>
          </a:bodyPr>
          <a:lstStyle/>
          <a:p>
            <a:pPr marL="0" indent="0" algn="just">
              <a:buNone/>
            </a:pPr>
            <a:r>
              <a:rPr lang="en-US" sz="3200" b="1" dirty="0">
                <a:solidFill>
                  <a:srgbClr val="FFFF00"/>
                </a:solidFill>
              </a:rPr>
              <a:t>DUCTUS DEFERENS</a:t>
            </a:r>
            <a:endParaRPr lang="en-US" sz="3200" dirty="0">
              <a:solidFill>
                <a:srgbClr val="FFFF00"/>
              </a:solidFill>
            </a:endParaRPr>
          </a:p>
          <a:p>
            <a:pPr algn="just"/>
            <a:r>
              <a:rPr lang="en-US" sz="3200" dirty="0"/>
              <a:t>The </a:t>
            </a:r>
            <a:r>
              <a:rPr lang="en-US" sz="3200" dirty="0" err="1"/>
              <a:t>ductus</a:t>
            </a:r>
            <a:r>
              <a:rPr lang="en-US" sz="3200" dirty="0"/>
              <a:t> deferens (vas deferens) is a muscular tube which, at the time of ejaculation, propels the spermatozoa from the epididymis to the ejaculatory duct in the prostatic urethra, its long about 45 </a:t>
            </a:r>
            <a:r>
              <a:rPr lang="en-US" sz="3200" dirty="0" smtClean="0"/>
              <a:t>cm.</a:t>
            </a:r>
          </a:p>
          <a:p>
            <a:pPr algn="just"/>
            <a:endParaRPr lang="en-US" sz="3200" dirty="0"/>
          </a:p>
        </p:txBody>
      </p:sp>
    </p:spTree>
    <p:extLst>
      <p:ext uri="{BB962C8B-B14F-4D97-AF65-F5344CB8AC3E}">
        <p14:creationId xmlns:p14="http://schemas.microsoft.com/office/powerpoint/2010/main" val="403968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304800"/>
            <a:ext cx="7924800" cy="5410200"/>
          </a:xfrm>
        </p:spPr>
        <p:txBody>
          <a:bodyPr>
            <a:noAutofit/>
          </a:bodyPr>
          <a:lstStyle/>
          <a:p>
            <a:pPr marL="0" indent="0" algn="just">
              <a:buNone/>
            </a:pPr>
            <a:r>
              <a:rPr lang="en-US" sz="3200" b="1" dirty="0">
                <a:solidFill>
                  <a:srgbClr val="FFFF00"/>
                </a:solidFill>
              </a:rPr>
              <a:t>SPERMATIC CORD</a:t>
            </a:r>
            <a:endParaRPr lang="en-US" sz="3200" dirty="0">
              <a:solidFill>
                <a:srgbClr val="FFFF00"/>
              </a:solidFill>
            </a:endParaRPr>
          </a:p>
          <a:p>
            <a:pPr algn="just"/>
            <a:r>
              <a:rPr lang="en-US" sz="3200" dirty="0"/>
              <a:t>As the testis descends from the region caudal to the kidney, it brings with it the same blood, nerve and lymphatic supply present in the embryo. These structures, the testicular vessels and nerves, make up a large part of the spermatic cord which connects the testis with the rest of the body. The spermatic cord also includes the </a:t>
            </a:r>
            <a:r>
              <a:rPr lang="en-US" sz="3200" dirty="0" err="1"/>
              <a:t>ductus</a:t>
            </a:r>
            <a:r>
              <a:rPr lang="en-US" sz="3200" dirty="0"/>
              <a:t> deferens, which connects the tail of the epididymis with the prostatic urethra.</a:t>
            </a:r>
          </a:p>
          <a:p>
            <a:pPr algn="just"/>
            <a:endParaRPr lang="en-US" sz="3200" dirty="0"/>
          </a:p>
        </p:txBody>
      </p:sp>
    </p:spTree>
    <p:extLst>
      <p:ext uri="{BB962C8B-B14F-4D97-AF65-F5344CB8AC3E}">
        <p14:creationId xmlns:p14="http://schemas.microsoft.com/office/powerpoint/2010/main" val="2798469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sp>
        <p:nvSpPr>
          <p:cNvPr id="3" name="عنصر نائب للمحتوى 2"/>
          <p:cNvSpPr>
            <a:spLocks noGrp="1"/>
          </p:cNvSpPr>
          <p:nvPr>
            <p:ph sz="quarter" idx="13"/>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
            <a:ext cx="77724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9490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533400"/>
            <a:ext cx="7924800" cy="5181600"/>
          </a:xfrm>
        </p:spPr>
        <p:txBody>
          <a:bodyPr>
            <a:normAutofit/>
          </a:bodyPr>
          <a:lstStyle/>
          <a:p>
            <a:pPr marL="0" indent="0" algn="just">
              <a:buNone/>
            </a:pPr>
            <a:r>
              <a:rPr lang="en-US" sz="3200" b="1" dirty="0">
                <a:solidFill>
                  <a:srgbClr val="FFFF00"/>
                </a:solidFill>
              </a:rPr>
              <a:t>INGUINAL CANAL</a:t>
            </a:r>
            <a:endParaRPr lang="en-US" sz="3200" dirty="0">
              <a:solidFill>
                <a:srgbClr val="FFFF00"/>
              </a:solidFill>
            </a:endParaRPr>
          </a:p>
          <a:p>
            <a:pPr algn="just"/>
            <a:r>
              <a:rPr lang="en-US" sz="3200" dirty="0"/>
              <a:t>The inguinal canal is a passage from the abdominal cavity to the exterior that extends from the internal inguinal ring to the external inguinal ring. The inguinal canal is potentially very extensive; it normally is only large enough to permit passage of the spermatic cord and inguinal vessels and nerves</a:t>
            </a:r>
          </a:p>
        </p:txBody>
      </p:sp>
    </p:spTree>
    <p:extLst>
      <p:ext uri="{BB962C8B-B14F-4D97-AF65-F5344CB8AC3E}">
        <p14:creationId xmlns:p14="http://schemas.microsoft.com/office/powerpoint/2010/main" val="1067736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endParaRPr lang="en-US"/>
          </a:p>
        </p:txBody>
      </p:sp>
      <p:sp>
        <p:nvSpPr>
          <p:cNvPr id="2" name="عنوان 1"/>
          <p:cNvSpPr>
            <a:spLocks noGrp="1"/>
          </p:cNvSpPr>
          <p:nvPr>
            <p:ph type="ctrTitle"/>
          </p:nvPr>
        </p:nvSpPr>
        <p:spPr/>
        <p:txBody>
          <a:bodyPr/>
          <a:lstStyle/>
          <a:p>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0678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950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 calcmode="lin" valueType="num">
                                      <p:cBhvr>
                                        <p:cTn id="7" dur="500" fill="hold"/>
                                        <p:tgtEl>
                                          <p:spTgt spid="1029"/>
                                        </p:tgtEl>
                                        <p:attrNameLst>
                                          <p:attrName>ppt_w</p:attrName>
                                        </p:attrNameLst>
                                      </p:cBhvr>
                                      <p:tavLst>
                                        <p:tav tm="0">
                                          <p:val>
                                            <p:fltVal val="0"/>
                                          </p:val>
                                        </p:tav>
                                        <p:tav tm="100000">
                                          <p:val>
                                            <p:strVal val="#ppt_w"/>
                                          </p:val>
                                        </p:tav>
                                      </p:tavLst>
                                    </p:anim>
                                    <p:anim calcmode="lin" valueType="num">
                                      <p:cBhvr>
                                        <p:cTn id="8" dur="500" fill="hold"/>
                                        <p:tgtEl>
                                          <p:spTgt spid="1029"/>
                                        </p:tgtEl>
                                        <p:attrNameLst>
                                          <p:attrName>ppt_h</p:attrName>
                                        </p:attrNameLst>
                                      </p:cBhvr>
                                      <p:tavLst>
                                        <p:tav tm="0">
                                          <p:val>
                                            <p:fltVal val="0"/>
                                          </p:val>
                                        </p:tav>
                                        <p:tav tm="100000">
                                          <p:val>
                                            <p:strVal val="#ppt_h"/>
                                          </p:val>
                                        </p:tav>
                                      </p:tavLst>
                                    </p:anim>
                                    <p:animEffect transition="in" filter="fade">
                                      <p:cBhvr>
                                        <p:cTn id="9"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a:xfrm>
            <a:off x="609600" y="1600200"/>
            <a:ext cx="2971800" cy="609600"/>
          </a:xfrm>
        </p:spPr>
        <p:txBody>
          <a:bodyPr/>
          <a:lstStyle/>
          <a:p>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35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26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ppt_w</p:attrName>
                                        </p:attrNameLst>
                                      </p:cBhvr>
                                      <p:tavLst>
                                        <p:tav tm="0">
                                          <p:val>
                                            <p:fltVal val="0"/>
                                          </p:val>
                                        </p:tav>
                                        <p:tav tm="100000">
                                          <p:val>
                                            <p:strVal val="#ppt_w"/>
                                          </p:val>
                                        </p:tav>
                                      </p:tavLst>
                                    </p:anim>
                                    <p:anim calcmode="lin" valueType="num">
                                      <p:cBhvr>
                                        <p:cTn id="8" dur="1000" fill="hold"/>
                                        <p:tgtEl>
                                          <p:spTgt spid="2052"/>
                                        </p:tgtEl>
                                        <p:attrNameLst>
                                          <p:attrName>ppt_h</p:attrName>
                                        </p:attrNameLst>
                                      </p:cBhvr>
                                      <p:tavLst>
                                        <p:tav tm="0">
                                          <p:val>
                                            <p:fltVal val="0"/>
                                          </p:val>
                                        </p:tav>
                                        <p:tav tm="100000">
                                          <p:val>
                                            <p:strVal val="#ppt_h"/>
                                          </p:val>
                                        </p:tav>
                                      </p:tavLst>
                                    </p:anim>
                                    <p:anim calcmode="lin" valueType="num">
                                      <p:cBhvr>
                                        <p:cTn id="9" dur="1000" fill="hold"/>
                                        <p:tgtEl>
                                          <p:spTgt spid="2052"/>
                                        </p:tgtEl>
                                        <p:attrNameLst>
                                          <p:attrName>style.rotation</p:attrName>
                                        </p:attrNameLst>
                                      </p:cBhvr>
                                      <p:tavLst>
                                        <p:tav tm="0">
                                          <p:val>
                                            <p:fltVal val="90"/>
                                          </p:val>
                                        </p:tav>
                                        <p:tav tm="100000">
                                          <p:val>
                                            <p:fltVal val="0"/>
                                          </p:val>
                                        </p:tav>
                                      </p:tavLst>
                                    </p:anim>
                                    <p:animEffect transition="in" filter="fade">
                                      <p:cBhvr>
                                        <p:cTn id="10"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
            <a:ext cx="85344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6019800"/>
            <a:ext cx="411480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396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381000"/>
            <a:ext cx="7924800" cy="5334000"/>
          </a:xfrm>
        </p:spPr>
        <p:txBody>
          <a:bodyPr>
            <a:normAutofit/>
          </a:bodyPr>
          <a:lstStyle/>
          <a:p>
            <a:pPr marL="0" indent="0">
              <a:buNone/>
            </a:pPr>
            <a:r>
              <a:rPr lang="en-US" sz="3200" b="1" dirty="0" smtClean="0">
                <a:solidFill>
                  <a:srgbClr val="FFFF00"/>
                </a:solidFill>
              </a:rPr>
              <a:t>The male reproductive system of farm mammals consists of:</a:t>
            </a:r>
          </a:p>
          <a:p>
            <a:pPr marL="0" indent="0">
              <a:buNone/>
            </a:pPr>
            <a:endParaRPr lang="en-US" sz="3200" b="1" dirty="0" smtClean="0"/>
          </a:p>
          <a:p>
            <a:pPr lvl="0"/>
            <a:r>
              <a:rPr lang="en-US" sz="3200" b="1" dirty="0"/>
              <a:t>T</a:t>
            </a:r>
            <a:r>
              <a:rPr lang="en-US" sz="3200" b="1" dirty="0" smtClean="0"/>
              <a:t>wo </a:t>
            </a:r>
            <a:r>
              <a:rPr lang="en-US" sz="3200" b="1" dirty="0"/>
              <a:t>testes (testicles).</a:t>
            </a:r>
          </a:p>
          <a:p>
            <a:pPr lvl="0"/>
            <a:r>
              <a:rPr lang="en-US" sz="3200" b="1" dirty="0" smtClean="0"/>
              <a:t>Duct </a:t>
            </a:r>
            <a:r>
              <a:rPr lang="en-US" sz="3200" b="1" dirty="0"/>
              <a:t>system.</a:t>
            </a:r>
          </a:p>
          <a:p>
            <a:pPr lvl="0"/>
            <a:r>
              <a:rPr lang="en-US" sz="3200" b="1" dirty="0"/>
              <a:t> Accessory organs: glands and the penis.</a:t>
            </a:r>
          </a:p>
          <a:p>
            <a:endParaRPr lang="en-US" sz="3200" b="1" dirty="0"/>
          </a:p>
        </p:txBody>
      </p:sp>
    </p:spTree>
    <p:extLst>
      <p:ext uri="{BB962C8B-B14F-4D97-AF65-F5344CB8AC3E}">
        <p14:creationId xmlns:p14="http://schemas.microsoft.com/office/powerpoint/2010/main" val="192129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1"/>
            <a:ext cx="754380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128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8610600" cy="692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027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
            <a:ext cx="7848600" cy="662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9065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8915399" cy="735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4065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6200"/>
            <a:ext cx="77724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196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696200" cy="740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182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 calcmode="lin" valueType="num">
                                      <p:cBhvr>
                                        <p:cTn id="9" dur="1000" fill="hold"/>
                                        <p:tgtEl>
                                          <p:spTgt spid="8194"/>
                                        </p:tgtEl>
                                        <p:attrNameLst>
                                          <p:attrName>style.rotation</p:attrName>
                                        </p:attrNameLst>
                                      </p:cBhvr>
                                      <p:tavLst>
                                        <p:tav tm="0">
                                          <p:val>
                                            <p:fltVal val="90"/>
                                          </p:val>
                                        </p:tav>
                                        <p:tav tm="100000">
                                          <p:val>
                                            <p:fltVal val="0"/>
                                          </p:val>
                                        </p:tav>
                                      </p:tavLst>
                                    </p:anim>
                                    <p:animEffect transition="in" filter="fade">
                                      <p:cBhvr>
                                        <p:cTn id="10"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7924799"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000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
            <a:ext cx="79248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47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10242"/>
                                        </p:tgtEl>
                                        <p:attrNameLst>
                                          <p:attrName>ppt_w</p:attrName>
                                        </p:attrNameLst>
                                      </p:cBhvr>
                                      <p:tavLst>
                                        <p:tav tm="0">
                                          <p:val>
                                            <p:strVal val="ppt_w"/>
                                          </p:val>
                                        </p:tav>
                                        <p:tav tm="100000">
                                          <p:val>
                                            <p:fltVal val="0"/>
                                          </p:val>
                                        </p:tav>
                                      </p:tavLst>
                                    </p:anim>
                                    <p:anim calcmode="lin" valueType="num">
                                      <p:cBhvr>
                                        <p:cTn id="7" dur="500"/>
                                        <p:tgtEl>
                                          <p:spTgt spid="10242"/>
                                        </p:tgtEl>
                                        <p:attrNameLst>
                                          <p:attrName>ppt_h</p:attrName>
                                        </p:attrNameLst>
                                      </p:cBhvr>
                                      <p:tavLst>
                                        <p:tav tm="0">
                                          <p:val>
                                            <p:strVal val="ppt_h"/>
                                          </p:val>
                                        </p:tav>
                                        <p:tav tm="100000">
                                          <p:val>
                                            <p:fltVal val="0"/>
                                          </p:val>
                                        </p:tav>
                                      </p:tavLst>
                                    </p:anim>
                                    <p:animEffect transition="out" filter="fade">
                                      <p:cBhvr>
                                        <p:cTn id="8" dur="500"/>
                                        <p:tgtEl>
                                          <p:spTgt spid="10242"/>
                                        </p:tgtEl>
                                      </p:cBhvr>
                                    </p:animEffect>
                                    <p:set>
                                      <p:cBhvr>
                                        <p:cTn id="9" dur="1" fill="hold">
                                          <p:stCondLst>
                                            <p:cond delay="499"/>
                                          </p:stCondLst>
                                        </p:cTn>
                                        <p:tgtEl>
                                          <p:spTgt spid="10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514600"/>
            <a:ext cx="7924800" cy="1143000"/>
          </a:xfrm>
        </p:spPr>
        <p:txBody>
          <a:bodyPr>
            <a:prstTxWarp prst="textDoubleWave1">
              <a:avLst/>
            </a:prstTxWarp>
          </a:bodyPr>
          <a:lstStyle/>
          <a:p>
            <a:pPr algn="ctr"/>
            <a:r>
              <a:rPr lang="en-US" sz="4000" b="1" dirty="0">
                <a:solidFill>
                  <a:srgbClr val="00B050"/>
                </a:solidFill>
                <a:effectLst>
                  <a:glow rad="228600">
                    <a:schemeClr val="accent2">
                      <a:satMod val="175000"/>
                      <a:alpha val="40000"/>
                    </a:schemeClr>
                  </a:glow>
                  <a:outerShdw blurRad="60007" dist="310007" dir="7680000" sy="30000" kx="1300200" algn="ctr" rotWithShape="0">
                    <a:prstClr val="black">
                      <a:alpha val="32000"/>
                    </a:prstClr>
                  </a:outerShdw>
                </a:effectLst>
              </a:rPr>
              <a:t>ACCESSORY SEX GLANDS</a:t>
            </a:r>
            <a:r>
              <a:rPr lang="en-US" sz="4000" dirty="0">
                <a:solidFill>
                  <a:srgbClr val="00B050"/>
                </a:solidFill>
                <a:effectLst>
                  <a:glow rad="228600">
                    <a:schemeClr val="accent2">
                      <a:satMod val="175000"/>
                      <a:alpha val="40000"/>
                    </a:schemeClr>
                  </a:glow>
                  <a:outerShdw blurRad="60007" dist="310007" dir="7680000" sy="30000" kx="1300200" algn="ctr" rotWithShape="0">
                    <a:prstClr val="black">
                      <a:alpha val="32000"/>
                    </a:prstClr>
                  </a:outerShdw>
                </a:effectLst>
              </a:rPr>
              <a:t/>
            </a:r>
            <a:br>
              <a:rPr lang="en-US" sz="4000" dirty="0">
                <a:solidFill>
                  <a:srgbClr val="00B050"/>
                </a:solidFill>
                <a:effectLst>
                  <a:glow rad="228600">
                    <a:schemeClr val="accent2">
                      <a:satMod val="175000"/>
                      <a:alpha val="40000"/>
                    </a:schemeClr>
                  </a:glow>
                  <a:outerShdw blurRad="60007" dist="310007" dir="7680000" sy="30000" kx="1300200" algn="ctr" rotWithShape="0">
                    <a:prstClr val="black">
                      <a:alpha val="32000"/>
                    </a:prstClr>
                  </a:outerShdw>
                </a:effectLst>
              </a:rPr>
            </a:br>
            <a:endParaRPr lang="en-US" sz="4000" dirty="0">
              <a:solidFill>
                <a:srgbClr val="00B050"/>
              </a:solidFill>
              <a:effectLst>
                <a:glow rad="228600">
                  <a:schemeClr val="accent2">
                    <a:satMod val="175000"/>
                    <a:alpha val="40000"/>
                  </a:schemeClr>
                </a:glow>
                <a:outerShdw blurRad="60007" dist="310007" dir="7680000" sy="30000" kx="1300200" algn="ctr" rotWithShape="0">
                  <a:prstClr val="black">
                    <a:alpha val="32000"/>
                  </a:prstClr>
                </a:outerShdw>
              </a:effectLst>
            </a:endParaRPr>
          </a:p>
        </p:txBody>
      </p:sp>
    </p:spTree>
    <p:extLst>
      <p:ext uri="{BB962C8B-B14F-4D97-AF65-F5344CB8AC3E}">
        <p14:creationId xmlns:p14="http://schemas.microsoft.com/office/powerpoint/2010/main" val="331483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normAutofit/>
          </a:bodyPr>
          <a:lstStyle/>
          <a:p>
            <a:r>
              <a:rPr lang="en-US" sz="3200" b="1" dirty="0" smtClean="0">
                <a:solidFill>
                  <a:srgbClr val="FFFF00"/>
                </a:solidFill>
              </a:rPr>
              <a:t>AMPULLA</a:t>
            </a:r>
          </a:p>
          <a:p>
            <a:r>
              <a:rPr lang="en-US" sz="3200" b="1" dirty="0" smtClean="0">
                <a:solidFill>
                  <a:srgbClr val="FFFF00"/>
                </a:solidFill>
              </a:rPr>
              <a:t>SEMINAL VESICLES (vesicular glands)</a:t>
            </a:r>
          </a:p>
          <a:p>
            <a:r>
              <a:rPr lang="en-US" sz="3200" b="1" dirty="0">
                <a:solidFill>
                  <a:srgbClr val="FFFF00"/>
                </a:solidFill>
              </a:rPr>
              <a:t>PROSTATE </a:t>
            </a:r>
            <a:r>
              <a:rPr lang="en-US" sz="3200" b="1" dirty="0" smtClean="0">
                <a:solidFill>
                  <a:srgbClr val="FFFF00"/>
                </a:solidFill>
              </a:rPr>
              <a:t>GLAND</a:t>
            </a:r>
          </a:p>
          <a:p>
            <a:pPr lvl="0"/>
            <a:r>
              <a:rPr lang="en-US" sz="3200" b="1" dirty="0">
                <a:solidFill>
                  <a:srgbClr val="FFFF00"/>
                </a:solidFill>
              </a:rPr>
              <a:t>BULBO-URETHRAL </a:t>
            </a:r>
            <a:r>
              <a:rPr lang="en-US" sz="3200" b="1" dirty="0" smtClean="0">
                <a:solidFill>
                  <a:srgbClr val="FFFF00"/>
                </a:solidFill>
              </a:rPr>
              <a:t>GLANDS</a:t>
            </a:r>
            <a:r>
              <a:rPr lang="en-US" sz="3200" dirty="0" smtClean="0">
                <a:solidFill>
                  <a:srgbClr val="FFFF00"/>
                </a:solidFill>
              </a:rPr>
              <a:t> (Cowper's glands) </a:t>
            </a:r>
            <a:endParaRPr lang="en-US" sz="3200" dirty="0">
              <a:solidFill>
                <a:srgbClr val="FFFF00"/>
              </a:solidFill>
            </a:endParaRPr>
          </a:p>
        </p:txBody>
      </p:sp>
    </p:spTree>
    <p:extLst>
      <p:ext uri="{BB962C8B-B14F-4D97-AF65-F5344CB8AC3E}">
        <p14:creationId xmlns:p14="http://schemas.microsoft.com/office/powerpoint/2010/main" val="3620687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685800"/>
            <a:ext cx="7924800" cy="5029200"/>
          </a:xfrm>
        </p:spPr>
        <p:txBody>
          <a:bodyPr>
            <a:normAutofit/>
          </a:bodyPr>
          <a:lstStyle/>
          <a:p>
            <a:pPr marL="0" indent="0">
              <a:buNone/>
            </a:pPr>
            <a:r>
              <a:rPr lang="en-US" sz="3200" b="1" dirty="0">
                <a:solidFill>
                  <a:srgbClr val="FFFF00"/>
                </a:solidFill>
              </a:rPr>
              <a:t>SCROTUM</a:t>
            </a:r>
            <a:endParaRPr lang="en-US" sz="3200" dirty="0">
              <a:solidFill>
                <a:srgbClr val="FFFF00"/>
              </a:solidFill>
            </a:endParaRPr>
          </a:p>
          <a:p>
            <a:pPr algn="just"/>
            <a:r>
              <a:rPr lang="en-US" sz="3200" dirty="0"/>
              <a:t>The scrotum is a cutaneous (skin) sac;. A layer of fibro-elastic tissue mixed with smooth muscle fibers called </a:t>
            </a:r>
            <a:r>
              <a:rPr lang="en-US" sz="3200" i="1" dirty="0"/>
              <a:t>tunica </a:t>
            </a:r>
            <a:r>
              <a:rPr lang="en-US" sz="3200" i="1" dirty="0" err="1"/>
              <a:t>dartos</a:t>
            </a:r>
            <a:r>
              <a:rPr lang="en-US" sz="3200" dirty="0"/>
              <a:t>. </a:t>
            </a:r>
            <a:endParaRPr lang="en-US" sz="3200" dirty="0" smtClean="0"/>
          </a:p>
          <a:p>
            <a:pPr algn="just"/>
            <a:r>
              <a:rPr lang="en-US" sz="3200" dirty="0" smtClean="0"/>
              <a:t>The </a:t>
            </a:r>
            <a:r>
              <a:rPr lang="en-US" sz="3200" dirty="0"/>
              <a:t>scrotum provides the favorable environment of a lower temperature for the reproduction of spermatozoa</a:t>
            </a:r>
            <a:r>
              <a:rPr lang="en-US" sz="3200" dirty="0" smtClean="0"/>
              <a:t>.</a:t>
            </a:r>
          </a:p>
          <a:p>
            <a:pPr algn="just"/>
            <a:r>
              <a:rPr lang="en-US" sz="3200" dirty="0"/>
              <a:t>The scrotum consists of five layers  from outside to inside as follows</a:t>
            </a:r>
            <a:r>
              <a:rPr lang="en-US" sz="3200" dirty="0" smtClean="0"/>
              <a:t>:</a:t>
            </a:r>
            <a:endParaRPr lang="en-US" sz="3200" dirty="0"/>
          </a:p>
        </p:txBody>
      </p:sp>
    </p:spTree>
    <p:extLst>
      <p:ext uri="{BB962C8B-B14F-4D97-AF65-F5344CB8AC3E}">
        <p14:creationId xmlns:p14="http://schemas.microsoft.com/office/powerpoint/2010/main" val="159111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عنصر نائب للمحتوى 2"/>
          <p:cNvGraphicFramePr>
            <a:graphicFrameLocks noGrp="1"/>
          </p:cNvGraphicFramePr>
          <p:nvPr>
            <p:ph sz="quarter" idx="13"/>
            <p:extLst>
              <p:ext uri="{D42A27DB-BD31-4B8C-83A1-F6EECF244321}">
                <p14:modId xmlns:p14="http://schemas.microsoft.com/office/powerpoint/2010/main" val="323728912"/>
              </p:ext>
            </p:extLst>
          </p:nvPr>
        </p:nvGraphicFramePr>
        <p:xfrm>
          <a:off x="609600" y="533400"/>
          <a:ext cx="7848600" cy="5257799"/>
        </p:xfrm>
        <a:graphic>
          <a:graphicData uri="http://schemas.openxmlformats.org/drawingml/2006/table">
            <a:tbl>
              <a:tblPr firstRow="1" firstCol="1" bandRow="1">
                <a:tableStyleId>{5C22544A-7EE6-4342-B048-85BDC9FD1C3A}</a:tableStyleId>
              </a:tblPr>
              <a:tblGrid>
                <a:gridCol w="1571919"/>
                <a:gridCol w="1478482"/>
                <a:gridCol w="1813752"/>
                <a:gridCol w="1648866"/>
                <a:gridCol w="1335581"/>
              </a:tblGrid>
              <a:tr h="1373177">
                <a:tc>
                  <a:txBody>
                    <a:bodyPr/>
                    <a:lstStyle/>
                    <a:p>
                      <a:pPr marL="0" marR="0" indent="274320" algn="ctr" rtl="0">
                        <a:lnSpc>
                          <a:spcPct val="150000"/>
                        </a:lnSpc>
                        <a:spcBef>
                          <a:spcPts val="0"/>
                        </a:spcBef>
                        <a:spcAft>
                          <a:spcPts val="1000"/>
                        </a:spcAft>
                      </a:pPr>
                      <a:r>
                        <a:rPr lang="en-US" sz="1200" dirty="0">
                          <a:effectLst/>
                        </a:rPr>
                        <a:t>Species</a:t>
                      </a:r>
                      <a:endParaRPr lang="en-US" sz="1100" dirty="0">
                        <a:effectLst/>
                        <a:latin typeface="Calibri"/>
                        <a:ea typeface="Calibri"/>
                        <a:cs typeface="Arial"/>
                      </a:endParaRPr>
                    </a:p>
                  </a:txBody>
                  <a:tcPr marL="68580" marR="68580" marT="0" marB="0"/>
                </a:tc>
                <a:tc>
                  <a:txBody>
                    <a:bodyPr/>
                    <a:lstStyle/>
                    <a:p>
                      <a:pPr marL="0" marR="0" indent="274320" algn="ctr" rtl="0">
                        <a:lnSpc>
                          <a:spcPct val="150000"/>
                        </a:lnSpc>
                        <a:spcBef>
                          <a:spcPts val="0"/>
                        </a:spcBef>
                        <a:spcAft>
                          <a:spcPts val="1000"/>
                        </a:spcAft>
                      </a:pPr>
                      <a:r>
                        <a:rPr lang="en-US" sz="1200">
                          <a:effectLst/>
                        </a:rPr>
                        <a:t>Prostate</a:t>
                      </a:r>
                      <a:endParaRPr lang="en-US" sz="1100">
                        <a:effectLst/>
                        <a:latin typeface="Calibri"/>
                        <a:ea typeface="Calibri"/>
                        <a:cs typeface="Arial"/>
                      </a:endParaRPr>
                    </a:p>
                  </a:txBody>
                  <a:tcPr marL="68580" marR="68580" marT="0" marB="0"/>
                </a:tc>
                <a:tc>
                  <a:txBody>
                    <a:bodyPr/>
                    <a:lstStyle/>
                    <a:p>
                      <a:pPr marL="0" marR="0" indent="274320" algn="l" rtl="0">
                        <a:lnSpc>
                          <a:spcPct val="150000"/>
                        </a:lnSpc>
                        <a:spcBef>
                          <a:spcPts val="0"/>
                        </a:spcBef>
                        <a:spcAft>
                          <a:spcPts val="1000"/>
                        </a:spcAft>
                      </a:pPr>
                      <a:r>
                        <a:rPr lang="en-US" sz="1200">
                          <a:effectLst/>
                        </a:rPr>
                        <a:t>Seminal Vesicles</a:t>
                      </a:r>
                      <a:endParaRPr lang="en-US" sz="1100">
                        <a:effectLst/>
                        <a:latin typeface="Calibri"/>
                        <a:ea typeface="Calibri"/>
                        <a:cs typeface="Arial"/>
                      </a:endParaRPr>
                    </a:p>
                  </a:txBody>
                  <a:tcPr marL="68580" marR="68580" marT="0" marB="0"/>
                </a:tc>
                <a:tc>
                  <a:txBody>
                    <a:bodyPr/>
                    <a:lstStyle/>
                    <a:p>
                      <a:pPr marL="0" marR="0" indent="274320" algn="l" rtl="0">
                        <a:lnSpc>
                          <a:spcPct val="150000"/>
                        </a:lnSpc>
                        <a:spcBef>
                          <a:spcPts val="0"/>
                        </a:spcBef>
                        <a:spcAft>
                          <a:spcPts val="1000"/>
                        </a:spcAft>
                      </a:pPr>
                      <a:r>
                        <a:rPr lang="en-US" sz="1200">
                          <a:effectLst/>
                        </a:rPr>
                        <a:t>Bulbo-Urethral</a:t>
                      </a:r>
                      <a:endParaRPr lang="en-US" sz="1100">
                        <a:effectLst/>
                        <a:latin typeface="Calibri"/>
                        <a:ea typeface="Calibri"/>
                        <a:cs typeface="Arial"/>
                      </a:endParaRPr>
                    </a:p>
                  </a:txBody>
                  <a:tcPr marL="68580" marR="68580" marT="0" marB="0"/>
                </a:tc>
                <a:tc>
                  <a:txBody>
                    <a:bodyPr/>
                    <a:lstStyle/>
                    <a:p>
                      <a:pPr marL="0" marR="0" indent="274320" algn="ctr" rtl="0">
                        <a:lnSpc>
                          <a:spcPct val="150000"/>
                        </a:lnSpc>
                        <a:spcBef>
                          <a:spcPts val="0"/>
                        </a:spcBef>
                        <a:spcAft>
                          <a:spcPts val="1000"/>
                        </a:spcAft>
                      </a:pPr>
                      <a:r>
                        <a:rPr lang="en-US" sz="1200">
                          <a:effectLst/>
                        </a:rPr>
                        <a:t>Ampulla</a:t>
                      </a:r>
                      <a:endParaRPr lang="en-US" sz="1100">
                        <a:effectLst/>
                        <a:latin typeface="Calibri"/>
                        <a:ea typeface="Calibri"/>
                        <a:cs typeface="Arial"/>
                      </a:endParaRPr>
                    </a:p>
                  </a:txBody>
                  <a:tcPr marL="68580" marR="68580" marT="0" marB="0"/>
                </a:tc>
              </a:tr>
              <a:tr h="647437">
                <a:tc>
                  <a:txBody>
                    <a:bodyPr/>
                    <a:lstStyle/>
                    <a:p>
                      <a:pPr marL="0" marR="0" indent="274320" algn="ctr" rtl="0">
                        <a:lnSpc>
                          <a:spcPct val="150000"/>
                        </a:lnSpc>
                        <a:spcBef>
                          <a:spcPts val="0"/>
                        </a:spcBef>
                        <a:spcAft>
                          <a:spcPts val="1000"/>
                        </a:spcAft>
                      </a:pPr>
                      <a:r>
                        <a:rPr lang="en-US" sz="1200">
                          <a:effectLst/>
                        </a:rPr>
                        <a:t>Horse</a:t>
                      </a:r>
                      <a:endParaRPr lang="en-US" sz="1100">
                        <a:effectLst/>
                        <a:latin typeface="Calibri"/>
                        <a:ea typeface="Calibri"/>
                        <a:cs typeface="Arial"/>
                      </a:endParaRPr>
                    </a:p>
                  </a:txBody>
                  <a:tcPr marL="68580" marR="68580" marT="0" marB="0"/>
                </a:tc>
                <a:tc>
                  <a:txBody>
                    <a:bodyPr/>
                    <a:lstStyle/>
                    <a:p>
                      <a:pPr marL="0" marR="0" algn="ctr" rtl="0">
                        <a:lnSpc>
                          <a:spcPct val="150000"/>
                        </a:lnSpc>
                        <a:spcBef>
                          <a:spcPts val="0"/>
                        </a:spcBef>
                        <a:spcAft>
                          <a:spcPts val="100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pPr>
                      <a:r>
                        <a:rPr lang="en-US" sz="1200">
                          <a:effectLst/>
                        </a:rPr>
                        <a:t>+</a:t>
                      </a:r>
                      <a:endParaRPr lang="en-US" sz="1100">
                        <a:effectLst/>
                        <a:latin typeface="Calibri"/>
                        <a:ea typeface="Calibri"/>
                        <a:cs typeface="Arial"/>
                      </a:endParaRPr>
                    </a:p>
                  </a:txBody>
                  <a:tcPr marL="68580" marR="68580" marT="0" marB="0"/>
                </a:tc>
              </a:tr>
              <a:tr h="647437">
                <a:tc>
                  <a:txBody>
                    <a:bodyPr/>
                    <a:lstStyle/>
                    <a:p>
                      <a:pPr marL="0" marR="0" indent="274320" algn="ctr" rtl="0">
                        <a:lnSpc>
                          <a:spcPct val="150000"/>
                        </a:lnSpc>
                        <a:spcBef>
                          <a:spcPts val="0"/>
                        </a:spcBef>
                        <a:spcAft>
                          <a:spcPts val="1000"/>
                        </a:spcAft>
                      </a:pPr>
                      <a:r>
                        <a:rPr lang="en-US" sz="1200">
                          <a:effectLst/>
                        </a:rPr>
                        <a:t>Ruminants</a:t>
                      </a:r>
                      <a:endParaRPr lang="en-US" sz="1100">
                        <a:effectLst/>
                        <a:latin typeface="Calibri"/>
                        <a:ea typeface="Calibri"/>
                        <a:cs typeface="Arial"/>
                      </a:endParaRPr>
                    </a:p>
                  </a:txBody>
                  <a:tcPr marL="68580" marR="68580" marT="0" marB="0"/>
                </a:tc>
                <a:tc>
                  <a:txBody>
                    <a:bodyPr/>
                    <a:lstStyle/>
                    <a:p>
                      <a:pPr marL="0" marR="0" algn="ctr" rtl="0">
                        <a:lnSpc>
                          <a:spcPct val="150000"/>
                        </a:lnSpc>
                        <a:spcBef>
                          <a:spcPts val="0"/>
                        </a:spcBef>
                        <a:spcAft>
                          <a:spcPts val="100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0">
                        <a:lnSpc>
                          <a:spcPct val="150000"/>
                        </a:lnSpc>
                        <a:spcBef>
                          <a:spcPts val="0"/>
                        </a:spcBef>
                        <a:spcAft>
                          <a:spcPts val="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pPr>
                      <a:r>
                        <a:rPr lang="en-US" sz="1200">
                          <a:effectLst/>
                        </a:rPr>
                        <a:t>+</a:t>
                      </a:r>
                      <a:endParaRPr lang="en-US" sz="1100">
                        <a:effectLst/>
                        <a:latin typeface="Calibri"/>
                        <a:ea typeface="Calibri"/>
                        <a:cs typeface="Arial"/>
                      </a:endParaRPr>
                    </a:p>
                  </a:txBody>
                  <a:tcPr marL="68580" marR="68580" marT="0" marB="0"/>
                </a:tc>
              </a:tr>
              <a:tr h="647437">
                <a:tc>
                  <a:txBody>
                    <a:bodyPr/>
                    <a:lstStyle/>
                    <a:p>
                      <a:pPr marL="0" marR="0" indent="274320" algn="ctr" rtl="0">
                        <a:lnSpc>
                          <a:spcPct val="150000"/>
                        </a:lnSpc>
                        <a:spcBef>
                          <a:spcPts val="0"/>
                        </a:spcBef>
                        <a:spcAft>
                          <a:spcPts val="1000"/>
                        </a:spcAft>
                      </a:pPr>
                      <a:r>
                        <a:rPr lang="en-US" sz="1200">
                          <a:effectLst/>
                        </a:rPr>
                        <a:t>Alpaca</a:t>
                      </a:r>
                      <a:endParaRPr lang="en-US" sz="1100">
                        <a:effectLst/>
                        <a:latin typeface="Calibri"/>
                        <a:ea typeface="Calibri"/>
                        <a:cs typeface="Arial"/>
                      </a:endParaRPr>
                    </a:p>
                  </a:txBody>
                  <a:tcPr marL="68580" marR="68580" marT="0" marB="0"/>
                </a:tc>
                <a:tc>
                  <a:txBody>
                    <a:bodyPr/>
                    <a:lstStyle/>
                    <a:p>
                      <a:pPr marL="0" marR="0" algn="ctr" rtl="0">
                        <a:lnSpc>
                          <a:spcPct val="150000"/>
                        </a:lnSpc>
                        <a:spcBef>
                          <a:spcPts val="0"/>
                        </a:spcBef>
                        <a:spcAft>
                          <a:spcPts val="100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pPr>
                      <a:r>
                        <a:rPr lang="en-US" sz="1200">
                          <a:effectLst/>
                        </a:rPr>
                        <a:t>+</a:t>
                      </a:r>
                      <a:endParaRPr lang="en-US" sz="1100">
                        <a:effectLst/>
                        <a:latin typeface="Calibri"/>
                        <a:ea typeface="Calibri"/>
                        <a:cs typeface="Arial"/>
                      </a:endParaRPr>
                    </a:p>
                  </a:txBody>
                  <a:tcPr marL="68580" marR="68580" marT="0" marB="0"/>
                </a:tc>
              </a:tr>
              <a:tr h="647437">
                <a:tc>
                  <a:txBody>
                    <a:bodyPr/>
                    <a:lstStyle/>
                    <a:p>
                      <a:pPr marL="0" marR="0" indent="274320" algn="ctr" rtl="0">
                        <a:lnSpc>
                          <a:spcPct val="150000"/>
                        </a:lnSpc>
                        <a:spcBef>
                          <a:spcPts val="0"/>
                        </a:spcBef>
                        <a:spcAft>
                          <a:spcPts val="1000"/>
                        </a:spcAft>
                      </a:pPr>
                      <a:r>
                        <a:rPr lang="en-US" sz="1200">
                          <a:effectLst/>
                        </a:rPr>
                        <a:t>Pig</a:t>
                      </a:r>
                      <a:endParaRPr lang="en-US" sz="1100">
                        <a:effectLst/>
                        <a:latin typeface="Calibri"/>
                        <a:ea typeface="Calibri"/>
                        <a:cs typeface="Arial"/>
                      </a:endParaRPr>
                    </a:p>
                  </a:txBody>
                  <a:tcPr marL="68580" marR="68580" marT="0" marB="0"/>
                </a:tc>
                <a:tc>
                  <a:txBody>
                    <a:bodyPr/>
                    <a:lstStyle/>
                    <a:p>
                      <a:pPr marL="0" marR="0" algn="ctr" rtl="0">
                        <a:lnSpc>
                          <a:spcPct val="150000"/>
                        </a:lnSpc>
                        <a:spcBef>
                          <a:spcPts val="0"/>
                        </a:spcBef>
                        <a:spcAft>
                          <a:spcPts val="100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1">
                        <a:lnSpc>
                          <a:spcPct val="150000"/>
                        </a:lnSpc>
                        <a:spcBef>
                          <a:spcPts val="0"/>
                        </a:spcBef>
                        <a:spcAft>
                          <a:spcPts val="0"/>
                        </a:spcAft>
                      </a:pPr>
                      <a:r>
                        <a:rPr lang="en-US" sz="1200">
                          <a:effectLst/>
                        </a:rPr>
                        <a:t>-</a:t>
                      </a:r>
                      <a:endParaRPr lang="en-US" sz="1100">
                        <a:effectLst/>
                        <a:latin typeface="Calibri"/>
                        <a:ea typeface="Calibri"/>
                        <a:cs typeface="Arial"/>
                      </a:endParaRPr>
                    </a:p>
                  </a:txBody>
                  <a:tcPr marL="68580" marR="68580" marT="0" marB="0"/>
                </a:tc>
              </a:tr>
              <a:tr h="647437">
                <a:tc>
                  <a:txBody>
                    <a:bodyPr/>
                    <a:lstStyle/>
                    <a:p>
                      <a:pPr marL="0" marR="0" indent="274320" algn="ctr" rtl="0">
                        <a:lnSpc>
                          <a:spcPct val="150000"/>
                        </a:lnSpc>
                        <a:spcBef>
                          <a:spcPts val="0"/>
                        </a:spcBef>
                        <a:spcAft>
                          <a:spcPts val="1000"/>
                        </a:spcAft>
                      </a:pPr>
                      <a:r>
                        <a:rPr lang="en-US" sz="1200">
                          <a:effectLst/>
                        </a:rPr>
                        <a:t>Dog</a:t>
                      </a:r>
                      <a:endParaRPr lang="en-US" sz="1100">
                        <a:effectLst/>
                        <a:latin typeface="Calibri"/>
                        <a:ea typeface="Calibri"/>
                        <a:cs typeface="Arial"/>
                      </a:endParaRPr>
                    </a:p>
                  </a:txBody>
                  <a:tcPr marL="68580" marR="68580" marT="0" marB="0"/>
                </a:tc>
                <a:tc>
                  <a:txBody>
                    <a:bodyPr/>
                    <a:lstStyle/>
                    <a:p>
                      <a:pPr marL="0" marR="0" algn="ctr" rtl="0">
                        <a:lnSpc>
                          <a:spcPct val="150000"/>
                        </a:lnSpc>
                        <a:spcBef>
                          <a:spcPts val="0"/>
                        </a:spcBef>
                        <a:spcAft>
                          <a:spcPts val="100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0">
                        <a:lnSpc>
                          <a:spcPct val="150000"/>
                        </a:lnSpc>
                        <a:spcBef>
                          <a:spcPts val="0"/>
                        </a:spcBef>
                        <a:spcAft>
                          <a:spcPts val="100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0">
                        <a:lnSpc>
                          <a:spcPct val="150000"/>
                        </a:lnSpc>
                        <a:spcBef>
                          <a:spcPts val="0"/>
                        </a:spcBef>
                        <a:spcAft>
                          <a:spcPts val="100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0">
                        <a:lnSpc>
                          <a:spcPct val="150000"/>
                        </a:lnSpc>
                        <a:spcBef>
                          <a:spcPts val="0"/>
                        </a:spcBef>
                        <a:spcAft>
                          <a:spcPts val="1000"/>
                        </a:spcAft>
                      </a:pPr>
                      <a:r>
                        <a:rPr lang="en-US" sz="1200">
                          <a:effectLst/>
                        </a:rPr>
                        <a:t>+</a:t>
                      </a:r>
                      <a:endParaRPr lang="en-US" sz="1100">
                        <a:effectLst/>
                        <a:latin typeface="Calibri"/>
                        <a:ea typeface="Calibri"/>
                        <a:cs typeface="Arial"/>
                      </a:endParaRPr>
                    </a:p>
                  </a:txBody>
                  <a:tcPr marL="68580" marR="68580" marT="0" marB="0"/>
                </a:tc>
              </a:tr>
              <a:tr h="647437">
                <a:tc>
                  <a:txBody>
                    <a:bodyPr/>
                    <a:lstStyle/>
                    <a:p>
                      <a:pPr marL="0" marR="0" indent="274320" algn="ctr" rtl="0">
                        <a:lnSpc>
                          <a:spcPct val="150000"/>
                        </a:lnSpc>
                        <a:spcBef>
                          <a:spcPts val="0"/>
                        </a:spcBef>
                        <a:spcAft>
                          <a:spcPts val="1000"/>
                        </a:spcAft>
                      </a:pPr>
                      <a:r>
                        <a:rPr lang="en-US" sz="1200">
                          <a:effectLst/>
                        </a:rPr>
                        <a:t>Cat</a:t>
                      </a:r>
                      <a:endParaRPr lang="en-US" sz="1100">
                        <a:effectLst/>
                        <a:latin typeface="Calibri"/>
                        <a:ea typeface="Calibri"/>
                        <a:cs typeface="Arial"/>
                      </a:endParaRPr>
                    </a:p>
                  </a:txBody>
                  <a:tcPr marL="68580" marR="68580" marT="0" marB="0"/>
                </a:tc>
                <a:tc>
                  <a:txBody>
                    <a:bodyPr/>
                    <a:lstStyle/>
                    <a:p>
                      <a:pPr marL="0" marR="0" algn="ctr" rtl="0">
                        <a:lnSpc>
                          <a:spcPct val="150000"/>
                        </a:lnSpc>
                        <a:spcBef>
                          <a:spcPts val="0"/>
                        </a:spcBef>
                        <a:spcAft>
                          <a:spcPts val="100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0">
                        <a:lnSpc>
                          <a:spcPct val="150000"/>
                        </a:lnSpc>
                        <a:spcBef>
                          <a:spcPts val="0"/>
                        </a:spcBef>
                        <a:spcAft>
                          <a:spcPts val="100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0">
                        <a:lnSpc>
                          <a:spcPct val="150000"/>
                        </a:lnSpc>
                        <a:spcBef>
                          <a:spcPts val="0"/>
                        </a:spcBef>
                        <a:spcAft>
                          <a:spcPts val="1000"/>
                        </a:spcAft>
                      </a:pPr>
                      <a:r>
                        <a:rPr lang="en-US" sz="1200">
                          <a:effectLst/>
                        </a:rPr>
                        <a:t>+</a:t>
                      </a:r>
                      <a:endParaRPr lang="en-US" sz="1100">
                        <a:effectLst/>
                        <a:latin typeface="Calibri"/>
                        <a:ea typeface="Calibri"/>
                        <a:cs typeface="Arial"/>
                      </a:endParaRPr>
                    </a:p>
                  </a:txBody>
                  <a:tcPr marL="68580" marR="68580" marT="0" marB="0"/>
                </a:tc>
                <a:tc>
                  <a:txBody>
                    <a:bodyPr/>
                    <a:lstStyle/>
                    <a:p>
                      <a:pPr marL="0" marR="0" algn="ctr" rtl="0">
                        <a:lnSpc>
                          <a:spcPct val="150000"/>
                        </a:lnSpc>
                        <a:spcBef>
                          <a:spcPts val="0"/>
                        </a:spcBef>
                        <a:spcAft>
                          <a:spcPts val="1000"/>
                        </a:spcAft>
                      </a:pPr>
                      <a:r>
                        <a:rPr lang="en-US" sz="1200" dirty="0">
                          <a:effectLst/>
                        </a:rPr>
                        <a:t>-</a:t>
                      </a:r>
                      <a:endParaRPr lang="en-US" sz="11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495121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057400"/>
            <a:ext cx="7924800" cy="1143000"/>
          </a:xfrm>
        </p:spPr>
        <p:txBody>
          <a:bodyPr>
            <a:prstTxWarp prst="textButton">
              <a:avLst/>
            </a:prstTxWarp>
          </a:bodyPr>
          <a:lstStyle/>
          <a:p>
            <a:pPr algn="ctr"/>
            <a:r>
              <a:rPr lang="en-US" sz="4400" b="1" spc="0" dirty="0" smtClean="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rPr>
              <a:t>Position of accessory glands</a:t>
            </a:r>
            <a:endParaRPr lang="en-US" sz="4400" b="1" spc="0"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11032558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88392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769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Effect transition="in" filter="fade">
                                      <p:cBhvr>
                                        <p:cTn id="9"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067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style.rotation</p:attrName>
                                        </p:attrNameLst>
                                      </p:cBhvr>
                                      <p:tavLst>
                                        <p:tav tm="0">
                                          <p:val>
                                            <p:fltVal val="90"/>
                                          </p:val>
                                        </p:tav>
                                        <p:tav tm="100000">
                                          <p:val>
                                            <p:fltVal val="0"/>
                                          </p:val>
                                        </p:tav>
                                      </p:tavLst>
                                    </p:anim>
                                    <p:animEffect transition="in" filter="fade">
                                      <p:cBhvr>
                                        <p:cTn id="10"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067800" cy="662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898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style.rotation</p:attrName>
                                        </p:attrNameLst>
                                      </p:cBhvr>
                                      <p:tavLst>
                                        <p:tav tm="0">
                                          <p:val>
                                            <p:fltVal val="90"/>
                                          </p:val>
                                        </p:tav>
                                        <p:tav tm="100000">
                                          <p:val>
                                            <p:fltVal val="0"/>
                                          </p:val>
                                        </p:tav>
                                      </p:tavLst>
                                    </p:anim>
                                    <p:animEffect transition="in" filter="fade">
                                      <p:cBhvr>
                                        <p:cTn id="10"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596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1000" fill="hold"/>
                                        <p:tgtEl>
                                          <p:spTgt spid="16386"/>
                                        </p:tgtEl>
                                        <p:attrNameLst>
                                          <p:attrName>ppt_w</p:attrName>
                                        </p:attrNameLst>
                                      </p:cBhvr>
                                      <p:tavLst>
                                        <p:tav tm="0">
                                          <p:val>
                                            <p:fltVal val="0"/>
                                          </p:val>
                                        </p:tav>
                                        <p:tav tm="100000">
                                          <p:val>
                                            <p:strVal val="#ppt_w"/>
                                          </p:val>
                                        </p:tav>
                                      </p:tavLst>
                                    </p:anim>
                                    <p:anim calcmode="lin" valueType="num">
                                      <p:cBhvr>
                                        <p:cTn id="8" dur="1000" fill="hold"/>
                                        <p:tgtEl>
                                          <p:spTgt spid="16386"/>
                                        </p:tgtEl>
                                        <p:attrNameLst>
                                          <p:attrName>ppt_h</p:attrName>
                                        </p:attrNameLst>
                                      </p:cBhvr>
                                      <p:tavLst>
                                        <p:tav tm="0">
                                          <p:val>
                                            <p:fltVal val="0"/>
                                          </p:val>
                                        </p:tav>
                                        <p:tav tm="100000">
                                          <p:val>
                                            <p:strVal val="#ppt_h"/>
                                          </p:val>
                                        </p:tav>
                                      </p:tavLst>
                                    </p:anim>
                                    <p:anim calcmode="lin" valueType="num">
                                      <p:cBhvr>
                                        <p:cTn id="9" dur="1000" fill="hold"/>
                                        <p:tgtEl>
                                          <p:spTgt spid="16386"/>
                                        </p:tgtEl>
                                        <p:attrNameLst>
                                          <p:attrName>style.rotation</p:attrName>
                                        </p:attrNameLst>
                                      </p:cBhvr>
                                      <p:tavLst>
                                        <p:tav tm="0">
                                          <p:val>
                                            <p:fltVal val="90"/>
                                          </p:val>
                                        </p:tav>
                                        <p:tav tm="100000">
                                          <p:val>
                                            <p:fltVal val="0"/>
                                          </p:val>
                                        </p:tav>
                                      </p:tavLst>
                                    </p:anim>
                                    <p:animEffect transition="in" filter="fade">
                                      <p:cBhvr>
                                        <p:cTn id="10" dur="1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90678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9331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fill="hold"/>
                                        <p:tgtEl>
                                          <p:spTgt spid="17410"/>
                                        </p:tgtEl>
                                        <p:attrNameLst>
                                          <p:attrName>ppt_w</p:attrName>
                                        </p:attrNameLst>
                                      </p:cBhvr>
                                      <p:tavLst>
                                        <p:tav tm="0">
                                          <p:val>
                                            <p:fltVal val="0"/>
                                          </p:val>
                                        </p:tav>
                                        <p:tav tm="100000">
                                          <p:val>
                                            <p:strVal val="#ppt_w"/>
                                          </p:val>
                                        </p:tav>
                                      </p:tavLst>
                                    </p:anim>
                                    <p:anim calcmode="lin" valueType="num">
                                      <p:cBhvr>
                                        <p:cTn id="8" dur="500" fill="hold"/>
                                        <p:tgtEl>
                                          <p:spTgt spid="17410"/>
                                        </p:tgtEl>
                                        <p:attrNameLst>
                                          <p:attrName>ppt_h</p:attrName>
                                        </p:attrNameLst>
                                      </p:cBhvr>
                                      <p:tavLst>
                                        <p:tav tm="0">
                                          <p:val>
                                            <p:fltVal val="0"/>
                                          </p:val>
                                        </p:tav>
                                        <p:tav tm="100000">
                                          <p:val>
                                            <p:strVal val="#ppt_h"/>
                                          </p:val>
                                        </p:tav>
                                      </p:tavLst>
                                    </p:anim>
                                    <p:animEffect transition="in" filter="fade">
                                      <p:cBhvr>
                                        <p:cTn id="9"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057400"/>
            <a:ext cx="7924800" cy="1143000"/>
          </a:xfrm>
        </p:spPr>
        <p:txBody>
          <a:bodyPr>
            <a:prstTxWarp prst="textPlain">
              <a:avLst/>
            </a:prstTxWarp>
          </a:bodyPr>
          <a:lstStyle/>
          <a:p>
            <a:pPr algn="ctr"/>
            <a:r>
              <a:rPr lang="en-US" sz="8000" b="1" dirty="0" smtClean="0">
                <a:solidFill>
                  <a:srgbClr val="92D050"/>
                </a:solidFill>
                <a:effectLst>
                  <a:glow rad="228600">
                    <a:schemeClr val="accent2">
                      <a:satMod val="175000"/>
                      <a:alpha val="40000"/>
                    </a:schemeClr>
                  </a:glow>
                </a:effectLst>
                <a:latin typeface="Algerian" pitchFamily="82" charset="0"/>
              </a:rPr>
              <a:t>Penis</a:t>
            </a:r>
            <a:r>
              <a:rPr lang="en-US" sz="5400" b="1" dirty="0" smtClean="0">
                <a:solidFill>
                  <a:srgbClr val="92D050"/>
                </a:solidFill>
                <a:effectLst>
                  <a:glow rad="228600">
                    <a:schemeClr val="accent2">
                      <a:satMod val="175000"/>
                      <a:alpha val="40000"/>
                    </a:schemeClr>
                  </a:glow>
                </a:effectLst>
                <a:latin typeface="Algerian" pitchFamily="82" charset="0"/>
              </a:rPr>
              <a:t> </a:t>
            </a:r>
            <a:br>
              <a:rPr lang="en-US" sz="5400" b="1" dirty="0" smtClean="0">
                <a:solidFill>
                  <a:srgbClr val="92D050"/>
                </a:solidFill>
                <a:effectLst>
                  <a:glow rad="228600">
                    <a:schemeClr val="accent2">
                      <a:satMod val="175000"/>
                      <a:alpha val="40000"/>
                    </a:schemeClr>
                  </a:glow>
                </a:effectLst>
                <a:latin typeface="Algerian" pitchFamily="82" charset="0"/>
              </a:rPr>
            </a:br>
            <a:r>
              <a:rPr lang="en-US" sz="5400" b="1" dirty="0" smtClean="0">
                <a:solidFill>
                  <a:srgbClr val="92D050"/>
                </a:solidFill>
                <a:effectLst>
                  <a:glow rad="228600">
                    <a:schemeClr val="accent2">
                      <a:satMod val="175000"/>
                      <a:alpha val="40000"/>
                    </a:schemeClr>
                  </a:glow>
                </a:effectLst>
                <a:latin typeface="Algerian" pitchFamily="82" charset="0"/>
              </a:rPr>
              <a:t>copulation organ</a:t>
            </a:r>
            <a:endParaRPr lang="en-US" sz="5400" b="1" dirty="0">
              <a:solidFill>
                <a:srgbClr val="92D050"/>
              </a:solidFill>
              <a:effectLst>
                <a:glow rad="228600">
                  <a:schemeClr val="accent2">
                    <a:satMod val="175000"/>
                    <a:alpha val="40000"/>
                  </a:schemeClr>
                </a:glow>
              </a:effectLst>
              <a:latin typeface="Algerian" pitchFamily="82" charset="0"/>
            </a:endParaRPr>
          </a:p>
        </p:txBody>
      </p:sp>
    </p:spTree>
    <p:extLst>
      <p:ext uri="{BB962C8B-B14F-4D97-AF65-F5344CB8AC3E}">
        <p14:creationId xmlns:p14="http://schemas.microsoft.com/office/powerpoint/2010/main" val="233257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152400"/>
            <a:ext cx="7924800" cy="5562600"/>
          </a:xfrm>
        </p:spPr>
        <p:txBody>
          <a:bodyPr>
            <a:noAutofit/>
          </a:bodyPr>
          <a:lstStyle/>
          <a:p>
            <a:pPr marL="0" indent="0" algn="just">
              <a:buNone/>
            </a:pPr>
            <a:r>
              <a:rPr lang="en-US" sz="2800" b="1" dirty="0">
                <a:solidFill>
                  <a:srgbClr val="FFFF00"/>
                </a:solidFill>
              </a:rPr>
              <a:t>PENIS</a:t>
            </a:r>
            <a:endParaRPr lang="en-US" sz="2800" dirty="0">
              <a:solidFill>
                <a:srgbClr val="FFFF00"/>
              </a:solidFill>
            </a:endParaRPr>
          </a:p>
          <a:p>
            <a:pPr algn="just"/>
            <a:r>
              <a:rPr lang="en-US" sz="2800" dirty="0"/>
              <a:t>The penis is the male organ of copulation which is composed essentially of erectile tissue. It is long, cylindrical with a very much smaller in diameter. Sigmoid flexure just behind the scrotum, it forms an S-shaped curve, and its position is affected during </a:t>
            </a:r>
            <a:r>
              <a:rPr lang="en-US" sz="2800" dirty="0" smtClean="0"/>
              <a:t>erection.</a:t>
            </a:r>
          </a:p>
          <a:p>
            <a:pPr marL="0" indent="0">
              <a:buNone/>
            </a:pPr>
            <a:r>
              <a:rPr lang="en-US" sz="2800" dirty="0"/>
              <a:t>The penis presents three main parts:</a:t>
            </a:r>
          </a:p>
          <a:p>
            <a:pPr lvl="0"/>
            <a:r>
              <a:rPr lang="en-US" sz="2800" b="1" dirty="0">
                <a:solidFill>
                  <a:srgbClr val="FFFF00"/>
                </a:solidFill>
              </a:rPr>
              <a:t>ROOT</a:t>
            </a:r>
            <a:r>
              <a:rPr lang="en-US" sz="2800" dirty="0"/>
              <a:t>: it is attached to the lateral parts of the </a:t>
            </a:r>
            <a:r>
              <a:rPr lang="en-US" sz="2800" dirty="0" err="1"/>
              <a:t>ischial</a:t>
            </a:r>
            <a:r>
              <a:rPr lang="en-US" sz="2800" dirty="0"/>
              <a:t> tuberosity.</a:t>
            </a:r>
          </a:p>
          <a:p>
            <a:pPr lvl="0"/>
            <a:r>
              <a:rPr lang="en-US" sz="2800" b="1" dirty="0">
                <a:solidFill>
                  <a:srgbClr val="FFFF00"/>
                </a:solidFill>
              </a:rPr>
              <a:t>BODY</a:t>
            </a:r>
            <a:r>
              <a:rPr lang="en-US" sz="2800" b="1" dirty="0"/>
              <a:t>:</a:t>
            </a:r>
            <a:r>
              <a:rPr lang="en-US" sz="2800" dirty="0"/>
              <a:t> it constitutes the bulk of the organ.</a:t>
            </a:r>
          </a:p>
          <a:p>
            <a:pPr lvl="0"/>
            <a:r>
              <a:rPr lang="en-US" sz="2800" b="1" dirty="0">
                <a:solidFill>
                  <a:srgbClr val="FFFF00"/>
                </a:solidFill>
              </a:rPr>
              <a:t>GLANS PENIS</a:t>
            </a:r>
            <a:r>
              <a:rPr lang="en-US" sz="2800" dirty="0"/>
              <a:t>: it is the terminal part and free end of the organ.</a:t>
            </a:r>
          </a:p>
          <a:p>
            <a:pPr algn="just"/>
            <a:endParaRPr lang="en-US" sz="2800" dirty="0"/>
          </a:p>
        </p:txBody>
      </p:sp>
    </p:spTree>
    <p:extLst>
      <p:ext uri="{BB962C8B-B14F-4D97-AF65-F5344CB8AC3E}">
        <p14:creationId xmlns:p14="http://schemas.microsoft.com/office/powerpoint/2010/main" val="19079823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228600"/>
            <a:ext cx="7924800" cy="5486400"/>
          </a:xfrm>
        </p:spPr>
        <p:txBody>
          <a:bodyPr>
            <a:noAutofit/>
          </a:bodyPr>
          <a:lstStyle/>
          <a:p>
            <a:pPr marL="0" indent="0" algn="just">
              <a:buNone/>
            </a:pPr>
            <a:r>
              <a:rPr lang="en-US" sz="3200" b="1" dirty="0">
                <a:solidFill>
                  <a:srgbClr val="FFFF00"/>
                </a:solidFill>
              </a:rPr>
              <a:t>PREPUCE</a:t>
            </a:r>
            <a:endParaRPr lang="en-US" sz="3200" dirty="0">
              <a:solidFill>
                <a:srgbClr val="FFFF00"/>
              </a:solidFill>
            </a:endParaRPr>
          </a:p>
          <a:p>
            <a:pPr algn="just"/>
            <a:r>
              <a:rPr lang="en-US" sz="3200" dirty="0"/>
              <a:t>The prepuce (or sheath) is an </a:t>
            </a:r>
            <a:r>
              <a:rPr lang="en-US" sz="3200" dirty="0" err="1" smtClean="0"/>
              <a:t>invaginated</a:t>
            </a:r>
            <a:r>
              <a:rPr lang="en-US" sz="3200" dirty="0" smtClean="0"/>
              <a:t> </a:t>
            </a:r>
            <a:r>
              <a:rPr lang="en-US" sz="3200" dirty="0"/>
              <a:t>fold of skin surrounding the free extremity of the penis. The outer surface is fairly typical skin, while the inner mucous membrane consists of a </a:t>
            </a:r>
            <a:r>
              <a:rPr lang="en-US" sz="3200" dirty="0" err="1"/>
              <a:t>preputial</a:t>
            </a:r>
            <a:r>
              <a:rPr lang="en-US" sz="3200" dirty="0"/>
              <a:t> layer lining the prepuce and a penile layer covering the surface of the free extremity of the </a:t>
            </a:r>
            <a:r>
              <a:rPr lang="en-US" sz="3200" dirty="0" smtClean="0"/>
              <a:t>penis.</a:t>
            </a:r>
            <a:endParaRPr lang="en-US" sz="3200" dirty="0"/>
          </a:p>
        </p:txBody>
      </p:sp>
    </p:spTree>
    <p:extLst>
      <p:ext uri="{BB962C8B-B14F-4D97-AF65-F5344CB8AC3E}">
        <p14:creationId xmlns:p14="http://schemas.microsoft.com/office/powerpoint/2010/main" val="1677811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457200"/>
            <a:ext cx="7924800" cy="5257800"/>
          </a:xfrm>
        </p:spPr>
        <p:txBody>
          <a:bodyPr>
            <a:normAutofit/>
          </a:bodyPr>
          <a:lstStyle/>
          <a:p>
            <a:r>
              <a:rPr lang="en-US" sz="3200" b="1" dirty="0"/>
              <a:t>Outer layer (the skin or epidermis</a:t>
            </a:r>
            <a:r>
              <a:rPr lang="en-US" sz="3200" b="1" dirty="0" smtClean="0"/>
              <a:t>).</a:t>
            </a:r>
            <a:r>
              <a:rPr lang="en-US" sz="3200" dirty="0" smtClean="0"/>
              <a:t> </a:t>
            </a:r>
            <a:endParaRPr lang="en-US" sz="3200" b="1" dirty="0" smtClean="0"/>
          </a:p>
          <a:p>
            <a:r>
              <a:rPr lang="en-US" sz="3200" b="1" dirty="0" smtClean="0"/>
              <a:t>Tunica </a:t>
            </a:r>
            <a:r>
              <a:rPr lang="en-US" sz="3200" b="1" dirty="0" err="1" smtClean="0"/>
              <a:t>dartos</a:t>
            </a:r>
            <a:endParaRPr lang="en-US" sz="3200" b="1" dirty="0" smtClean="0"/>
          </a:p>
          <a:p>
            <a:r>
              <a:rPr lang="en-US" sz="3200" b="1" dirty="0"/>
              <a:t>Stratum </a:t>
            </a:r>
            <a:r>
              <a:rPr lang="en-US" sz="3200" b="1" dirty="0" err="1" smtClean="0"/>
              <a:t>subdarticum</a:t>
            </a:r>
            <a:endParaRPr lang="en-US" sz="3200" b="1" dirty="0" smtClean="0"/>
          </a:p>
          <a:p>
            <a:r>
              <a:rPr lang="en-US" sz="3200" b="1" dirty="0"/>
              <a:t>Parietal tunica </a:t>
            </a:r>
            <a:r>
              <a:rPr lang="en-US" sz="3200" b="1" dirty="0" err="1" smtClean="0"/>
              <a:t>vaginalis</a:t>
            </a:r>
            <a:endParaRPr lang="en-US" sz="3200" b="1" dirty="0" smtClean="0"/>
          </a:p>
          <a:p>
            <a:r>
              <a:rPr lang="en-US" sz="3200" b="1" dirty="0"/>
              <a:t>Visceral tunica </a:t>
            </a:r>
            <a:r>
              <a:rPr lang="en-US" sz="3200" b="1" dirty="0" err="1"/>
              <a:t>vaginalis</a:t>
            </a:r>
            <a:endParaRPr lang="en-US" sz="3200" dirty="0"/>
          </a:p>
        </p:txBody>
      </p:sp>
    </p:spTree>
    <p:extLst>
      <p:ext uri="{BB962C8B-B14F-4D97-AF65-F5344CB8AC3E}">
        <p14:creationId xmlns:p14="http://schemas.microsoft.com/office/powerpoint/2010/main" val="243638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533400"/>
            <a:ext cx="7924800" cy="5181600"/>
          </a:xfrm>
        </p:spPr>
        <p:txBody>
          <a:bodyPr>
            <a:noAutofit/>
          </a:bodyPr>
          <a:lstStyle/>
          <a:p>
            <a:pPr marL="0" indent="0" algn="just">
              <a:buNone/>
            </a:pPr>
            <a:r>
              <a:rPr lang="en-US" sz="3200" b="1" dirty="0">
                <a:solidFill>
                  <a:srgbClr val="FFFF00"/>
                </a:solidFill>
              </a:rPr>
              <a:t>MALE URETHRA</a:t>
            </a:r>
            <a:endParaRPr lang="en-US" sz="3200" dirty="0">
              <a:solidFill>
                <a:srgbClr val="FFFF00"/>
              </a:solidFill>
            </a:endParaRPr>
          </a:p>
          <a:p>
            <a:pPr algn="just"/>
            <a:r>
              <a:rPr lang="en-US" sz="3200" dirty="0"/>
              <a:t>The male urethra is a long mucous tube which extends from the urinary bladder to the glans penis. The urethra lies in a groove on the ventral surface of the corpus </a:t>
            </a:r>
            <a:r>
              <a:rPr lang="en-US" sz="3200" dirty="0" err="1"/>
              <a:t>cavernosum</a:t>
            </a:r>
            <a:r>
              <a:rPr lang="en-US" sz="3200" dirty="0"/>
              <a:t> penis muscle. The urethra passes caudally on the floor of the pelvis, turns around the </a:t>
            </a:r>
            <a:r>
              <a:rPr lang="en-US" sz="3200" dirty="0" err="1"/>
              <a:t>ischial</a:t>
            </a:r>
            <a:r>
              <a:rPr lang="en-US" sz="3200" dirty="0"/>
              <a:t> arch, forming a sharp bend, and passes forward as a part of the penis, enclosed in the corpus </a:t>
            </a:r>
            <a:r>
              <a:rPr lang="en-US" sz="3200" dirty="0" err="1"/>
              <a:t>cavernosum</a:t>
            </a:r>
            <a:r>
              <a:rPr lang="en-US" sz="3200" dirty="0"/>
              <a:t> </a:t>
            </a:r>
            <a:r>
              <a:rPr lang="en-US" sz="3200" dirty="0" smtClean="0"/>
              <a:t>urethra.</a:t>
            </a:r>
            <a:endParaRPr lang="en-US" sz="3200" dirty="0"/>
          </a:p>
        </p:txBody>
      </p:sp>
    </p:spTree>
    <p:extLst>
      <p:ext uri="{BB962C8B-B14F-4D97-AF65-F5344CB8AC3E}">
        <p14:creationId xmlns:p14="http://schemas.microsoft.com/office/powerpoint/2010/main" val="28131582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458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466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500" fill="hold"/>
                                        <p:tgtEl>
                                          <p:spTgt spid="18435"/>
                                        </p:tgtEl>
                                        <p:attrNameLst>
                                          <p:attrName>ppt_w</p:attrName>
                                        </p:attrNameLst>
                                      </p:cBhvr>
                                      <p:tavLst>
                                        <p:tav tm="0">
                                          <p:val>
                                            <p:fltVal val="0"/>
                                          </p:val>
                                        </p:tav>
                                        <p:tav tm="100000">
                                          <p:val>
                                            <p:strVal val="#ppt_w"/>
                                          </p:val>
                                        </p:tav>
                                      </p:tavLst>
                                    </p:anim>
                                    <p:anim calcmode="lin" valueType="num">
                                      <p:cBhvr>
                                        <p:cTn id="8" dur="500" fill="hold"/>
                                        <p:tgtEl>
                                          <p:spTgt spid="18435"/>
                                        </p:tgtEl>
                                        <p:attrNameLst>
                                          <p:attrName>ppt_h</p:attrName>
                                        </p:attrNameLst>
                                      </p:cBhvr>
                                      <p:tavLst>
                                        <p:tav tm="0">
                                          <p:val>
                                            <p:fltVal val="0"/>
                                          </p:val>
                                        </p:tav>
                                        <p:tav tm="100000">
                                          <p:val>
                                            <p:strVal val="#ppt_h"/>
                                          </p:val>
                                        </p:tav>
                                      </p:tavLst>
                                    </p:anim>
                                    <p:animEffect transition="in" filter="fade">
                                      <p:cBhvr>
                                        <p:cTn id="9"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077200" cy="6629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2572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1000" fill="hold"/>
                                        <p:tgtEl>
                                          <p:spTgt spid="19458"/>
                                        </p:tgtEl>
                                        <p:attrNameLst>
                                          <p:attrName>ppt_w</p:attrName>
                                        </p:attrNameLst>
                                      </p:cBhvr>
                                      <p:tavLst>
                                        <p:tav tm="0">
                                          <p:val>
                                            <p:fltVal val="0"/>
                                          </p:val>
                                        </p:tav>
                                        <p:tav tm="100000">
                                          <p:val>
                                            <p:strVal val="#ppt_w"/>
                                          </p:val>
                                        </p:tav>
                                      </p:tavLst>
                                    </p:anim>
                                    <p:anim calcmode="lin" valueType="num">
                                      <p:cBhvr>
                                        <p:cTn id="8" dur="1000" fill="hold"/>
                                        <p:tgtEl>
                                          <p:spTgt spid="19458"/>
                                        </p:tgtEl>
                                        <p:attrNameLst>
                                          <p:attrName>ppt_h</p:attrName>
                                        </p:attrNameLst>
                                      </p:cBhvr>
                                      <p:tavLst>
                                        <p:tav tm="0">
                                          <p:val>
                                            <p:fltVal val="0"/>
                                          </p:val>
                                        </p:tav>
                                        <p:tav tm="100000">
                                          <p:val>
                                            <p:strVal val="#ppt_h"/>
                                          </p:val>
                                        </p:tav>
                                      </p:tavLst>
                                    </p:anim>
                                    <p:anim calcmode="lin" valueType="num">
                                      <p:cBhvr>
                                        <p:cTn id="9" dur="1000" fill="hold"/>
                                        <p:tgtEl>
                                          <p:spTgt spid="19458"/>
                                        </p:tgtEl>
                                        <p:attrNameLst>
                                          <p:attrName>style.rotation</p:attrName>
                                        </p:attrNameLst>
                                      </p:cBhvr>
                                      <p:tavLst>
                                        <p:tav tm="0">
                                          <p:val>
                                            <p:fltVal val="90"/>
                                          </p:val>
                                        </p:tav>
                                        <p:tav tm="100000">
                                          <p:val>
                                            <p:fltVal val="0"/>
                                          </p:val>
                                        </p:tav>
                                      </p:tavLst>
                                    </p:anim>
                                    <p:animEffect transition="in" filter="fade">
                                      <p:cBhvr>
                                        <p:cTn id="10" dur="10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p:txBody>
          <a:bodyPr/>
          <a:lstStyle/>
          <a:p>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914400"/>
            <a:ext cx="41910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14400"/>
            <a:ext cx="459105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95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p:cTn id="7" dur="500" fill="hold"/>
                                        <p:tgtEl>
                                          <p:spTgt spid="20483"/>
                                        </p:tgtEl>
                                        <p:attrNameLst>
                                          <p:attrName>ppt_w</p:attrName>
                                        </p:attrNameLst>
                                      </p:cBhvr>
                                      <p:tavLst>
                                        <p:tav tm="0">
                                          <p:val>
                                            <p:fltVal val="0"/>
                                          </p:val>
                                        </p:tav>
                                        <p:tav tm="100000">
                                          <p:val>
                                            <p:strVal val="#ppt_w"/>
                                          </p:val>
                                        </p:tav>
                                      </p:tavLst>
                                    </p:anim>
                                    <p:anim calcmode="lin" valueType="num">
                                      <p:cBhvr>
                                        <p:cTn id="8" dur="500" fill="hold"/>
                                        <p:tgtEl>
                                          <p:spTgt spid="20483"/>
                                        </p:tgtEl>
                                        <p:attrNameLst>
                                          <p:attrName>ppt_h</p:attrName>
                                        </p:attrNameLst>
                                      </p:cBhvr>
                                      <p:tavLst>
                                        <p:tav tm="0">
                                          <p:val>
                                            <p:fltVal val="0"/>
                                          </p:val>
                                        </p:tav>
                                        <p:tav tm="100000">
                                          <p:val>
                                            <p:strVal val="#ppt_h"/>
                                          </p:val>
                                        </p:tav>
                                      </p:tavLst>
                                    </p:anim>
                                    <p:animEffect transition="in" filter="fade">
                                      <p:cBhvr>
                                        <p:cTn id="9" dur="500"/>
                                        <p:tgtEl>
                                          <p:spTgt spid="2048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0482"/>
                                        </p:tgtEl>
                                        <p:attrNameLst>
                                          <p:attrName>style.visibility</p:attrName>
                                        </p:attrNameLst>
                                      </p:cBhvr>
                                      <p:to>
                                        <p:strVal val="visible"/>
                                      </p:to>
                                    </p:set>
                                    <p:anim calcmode="lin" valueType="num">
                                      <p:cBhvr>
                                        <p:cTn id="14" dur="1000" fill="hold"/>
                                        <p:tgtEl>
                                          <p:spTgt spid="20482"/>
                                        </p:tgtEl>
                                        <p:attrNameLst>
                                          <p:attrName>ppt_w</p:attrName>
                                        </p:attrNameLst>
                                      </p:cBhvr>
                                      <p:tavLst>
                                        <p:tav tm="0">
                                          <p:val>
                                            <p:fltVal val="0"/>
                                          </p:val>
                                        </p:tav>
                                        <p:tav tm="100000">
                                          <p:val>
                                            <p:strVal val="#ppt_w"/>
                                          </p:val>
                                        </p:tav>
                                      </p:tavLst>
                                    </p:anim>
                                    <p:anim calcmode="lin" valueType="num">
                                      <p:cBhvr>
                                        <p:cTn id="15" dur="1000" fill="hold"/>
                                        <p:tgtEl>
                                          <p:spTgt spid="20482"/>
                                        </p:tgtEl>
                                        <p:attrNameLst>
                                          <p:attrName>ppt_h</p:attrName>
                                        </p:attrNameLst>
                                      </p:cBhvr>
                                      <p:tavLst>
                                        <p:tav tm="0">
                                          <p:val>
                                            <p:fltVal val="0"/>
                                          </p:val>
                                        </p:tav>
                                        <p:tav tm="100000">
                                          <p:val>
                                            <p:strVal val="#ppt_h"/>
                                          </p:val>
                                        </p:tav>
                                      </p:tavLst>
                                    </p:anim>
                                    <p:anim calcmode="lin" valueType="num">
                                      <p:cBhvr>
                                        <p:cTn id="16" dur="1000" fill="hold"/>
                                        <p:tgtEl>
                                          <p:spTgt spid="20482"/>
                                        </p:tgtEl>
                                        <p:attrNameLst>
                                          <p:attrName>style.rotation</p:attrName>
                                        </p:attrNameLst>
                                      </p:cBhvr>
                                      <p:tavLst>
                                        <p:tav tm="0">
                                          <p:val>
                                            <p:fltVal val="90"/>
                                          </p:val>
                                        </p:tav>
                                        <p:tav tm="100000">
                                          <p:val>
                                            <p:fltVal val="0"/>
                                          </p:val>
                                        </p:tav>
                                      </p:tavLst>
                                    </p:anim>
                                    <p:animEffect transition="in" filter="fade">
                                      <p:cBhvr>
                                        <p:cTn id="17" dur="1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3400" y="2514600"/>
            <a:ext cx="7924800" cy="1143000"/>
          </a:xfrm>
        </p:spPr>
        <p:txBody>
          <a:bodyPr>
            <a:prstTxWarp prst="textDeflate">
              <a:avLst/>
            </a:prstTxWarp>
            <a:scene3d>
              <a:camera prst="orthographicFront"/>
              <a:lightRig rig="threePt" dir="t"/>
            </a:scene3d>
            <a:sp3d extrusionH="57150">
              <a:bevelT w="57150" h="38100" prst="hardEdge"/>
            </a:sp3d>
          </a:bodyPr>
          <a:lstStyle/>
          <a:p>
            <a:pPr algn="ctr"/>
            <a:r>
              <a:rPr lang="en-US" sz="16600" dirty="0" smtClean="0">
                <a:solidFill>
                  <a:srgbClr val="00B0F0"/>
                </a:solidFill>
                <a:effectLst>
                  <a:glow rad="228600">
                    <a:schemeClr val="accent2">
                      <a:satMod val="175000"/>
                      <a:alpha val="40000"/>
                    </a:schemeClr>
                  </a:glow>
                  <a:outerShdw blurRad="60007" dist="310007" dir="7680000" sy="30000" kx="1300200" algn="ctr" rotWithShape="0">
                    <a:prstClr val="black">
                      <a:alpha val="32000"/>
                    </a:prstClr>
                  </a:outerShdw>
                  <a:reflection blurRad="6350" stA="50000" endA="300" endPos="50000" dist="60007" dir="5400000" sy="-100000" algn="bl" rotWithShape="0"/>
                </a:effectLst>
                <a:latin typeface="Bauhaus 93" pitchFamily="82" charset="0"/>
              </a:rPr>
              <a:t>thanks</a:t>
            </a:r>
            <a:endParaRPr lang="en-US" sz="16600" dirty="0">
              <a:solidFill>
                <a:srgbClr val="00B0F0"/>
              </a:solidFill>
              <a:effectLst>
                <a:glow rad="228600">
                  <a:schemeClr val="accent2">
                    <a:satMod val="175000"/>
                    <a:alpha val="40000"/>
                  </a:schemeClr>
                </a:glow>
                <a:outerShdw blurRad="60007" dist="310007" dir="7680000" sy="30000" kx="1300200" algn="ctr" rotWithShape="0">
                  <a:prstClr val="black">
                    <a:alpha val="32000"/>
                  </a:prstClr>
                </a:outerShdw>
                <a:reflection blurRad="6350" stA="50000" endA="300" endPos="50000" dist="60007" dir="5400000" sy="-100000" algn="bl" rotWithShape="0"/>
              </a:effectLst>
              <a:latin typeface="Bauhaus 93" pitchFamily="82" charset="0"/>
            </a:endParaRPr>
          </a:p>
        </p:txBody>
      </p:sp>
    </p:spTree>
    <p:extLst>
      <p:ext uri="{BB962C8B-B14F-4D97-AF65-F5344CB8AC3E}">
        <p14:creationId xmlns:p14="http://schemas.microsoft.com/office/powerpoint/2010/main" val="276791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381000"/>
            <a:ext cx="7924800" cy="5334000"/>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400"/>
            <a:ext cx="693420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454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381000" y="76200"/>
            <a:ext cx="8458200" cy="6248400"/>
          </a:xfrm>
        </p:spPr>
        <p:txBody>
          <a:bodyPr>
            <a:noAutofit/>
          </a:bodyPr>
          <a:lstStyle/>
          <a:p>
            <a:pPr marL="0" indent="0" algn="just">
              <a:buNone/>
            </a:pPr>
            <a:r>
              <a:rPr lang="en-US" sz="4000" b="1" dirty="0">
                <a:solidFill>
                  <a:srgbClr val="FFFF00"/>
                </a:solidFill>
              </a:rPr>
              <a:t>TESTES</a:t>
            </a:r>
            <a:endParaRPr lang="en-US" sz="4000" dirty="0">
              <a:solidFill>
                <a:srgbClr val="FFFF00"/>
              </a:solidFill>
            </a:endParaRPr>
          </a:p>
          <a:p>
            <a:pPr algn="just"/>
            <a:r>
              <a:rPr lang="en-US" sz="3200" dirty="0"/>
              <a:t>The tests (testicles) vary somewhat from species to species as far as shape, size, and location are concerned, but the essential structure is the same. Each testis consists of a mass of </a:t>
            </a:r>
            <a:r>
              <a:rPr lang="en-US" sz="3200" i="1" dirty="0">
                <a:solidFill>
                  <a:srgbClr val="FFFF00"/>
                </a:solidFill>
              </a:rPr>
              <a:t>seminiferous tubules</a:t>
            </a:r>
            <a:r>
              <a:rPr lang="en-US" sz="3200" dirty="0"/>
              <a:t> surrounded by a heavy fibrous capsule called the </a:t>
            </a:r>
            <a:r>
              <a:rPr lang="en-US" sz="3200" i="1" dirty="0">
                <a:solidFill>
                  <a:srgbClr val="FFFF00"/>
                </a:solidFill>
              </a:rPr>
              <a:t>tunica </a:t>
            </a:r>
            <a:r>
              <a:rPr lang="en-US" sz="3200" i="1" dirty="0" err="1">
                <a:solidFill>
                  <a:srgbClr val="FFFF00"/>
                </a:solidFill>
              </a:rPr>
              <a:t>albuginea</a:t>
            </a:r>
            <a:r>
              <a:rPr lang="en-US" sz="3200" dirty="0"/>
              <a:t>. A number of fibrous septa, or </a:t>
            </a:r>
            <a:r>
              <a:rPr lang="en-US" sz="3200" i="1" dirty="0" err="1">
                <a:solidFill>
                  <a:srgbClr val="FFFF00"/>
                </a:solidFill>
              </a:rPr>
              <a:t>trabeculae</a:t>
            </a:r>
            <a:r>
              <a:rPr lang="en-US" sz="3200" dirty="0"/>
              <a:t>, pass inward from the tunica </a:t>
            </a:r>
            <a:r>
              <a:rPr lang="en-US" sz="3200" dirty="0" err="1"/>
              <a:t>albuginea</a:t>
            </a:r>
            <a:r>
              <a:rPr lang="en-US" sz="3200" dirty="0"/>
              <a:t> to form a framework or </a:t>
            </a:r>
            <a:r>
              <a:rPr lang="en-US" sz="3200" dirty="0" err="1">
                <a:solidFill>
                  <a:srgbClr val="FFFF00"/>
                </a:solidFill>
              </a:rPr>
              <a:t>stroma</a:t>
            </a:r>
            <a:r>
              <a:rPr lang="en-US" sz="3200" dirty="0"/>
              <a:t> for support of the seminiferous tubules.</a:t>
            </a:r>
          </a:p>
          <a:p>
            <a:pPr algn="just"/>
            <a:endParaRPr lang="en-US" sz="3200" dirty="0"/>
          </a:p>
        </p:txBody>
      </p:sp>
    </p:spTree>
    <p:extLst>
      <p:ext uri="{BB962C8B-B14F-4D97-AF65-F5344CB8AC3E}">
        <p14:creationId xmlns:p14="http://schemas.microsoft.com/office/powerpoint/2010/main" val="15340737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3"/>
          </p:nvPr>
        </p:nvSpPr>
        <p:spPr>
          <a:xfrm>
            <a:off x="609600" y="533400"/>
            <a:ext cx="7924800" cy="5181600"/>
          </a:xfrm>
        </p:spPr>
        <p:txBody>
          <a:bodyPr>
            <a:normAutofit/>
          </a:bodyPr>
          <a:lstStyle/>
          <a:p>
            <a:pPr marL="0" indent="0" algn="just">
              <a:buNone/>
            </a:pPr>
            <a:r>
              <a:rPr lang="en-US" sz="3200" dirty="0"/>
              <a:t>The tests temperature to make its function properly should be less than body temperature (2-4c</a:t>
            </a:r>
            <a:r>
              <a:rPr lang="en-US" sz="3200" baseline="30000" dirty="0"/>
              <a:t>◦</a:t>
            </a:r>
            <a:r>
              <a:rPr lang="en-US" sz="3200" dirty="0"/>
              <a:t>). these temperature regulate by</a:t>
            </a:r>
            <a:r>
              <a:rPr lang="en-US" sz="3200" dirty="0" smtClean="0"/>
              <a:t>:</a:t>
            </a:r>
          </a:p>
          <a:p>
            <a:pPr marL="0" indent="0" algn="just">
              <a:buNone/>
            </a:pPr>
            <a:endParaRPr lang="en-US" sz="3200" dirty="0"/>
          </a:p>
          <a:p>
            <a:pPr lvl="0" algn="just"/>
            <a:r>
              <a:rPr lang="en-US" sz="3200" dirty="0">
                <a:solidFill>
                  <a:srgbClr val="FFFF00"/>
                </a:solidFill>
              </a:rPr>
              <a:t>Muscles of scrotum.</a:t>
            </a:r>
          </a:p>
          <a:p>
            <a:pPr lvl="0" algn="just"/>
            <a:r>
              <a:rPr lang="en-US" sz="3200" dirty="0">
                <a:solidFill>
                  <a:srgbClr val="FFFF00"/>
                </a:solidFill>
              </a:rPr>
              <a:t>Muscles which cover the spermatic cord.</a:t>
            </a:r>
          </a:p>
          <a:p>
            <a:pPr lvl="0" algn="just"/>
            <a:r>
              <a:rPr lang="en-US" sz="3200" dirty="0">
                <a:solidFill>
                  <a:srgbClr val="FFFF00"/>
                </a:solidFill>
              </a:rPr>
              <a:t>Circulating blood in the spermatic cord.</a:t>
            </a:r>
          </a:p>
          <a:p>
            <a:pPr algn="just"/>
            <a:endParaRPr lang="en-US" sz="3200" dirty="0"/>
          </a:p>
        </p:txBody>
      </p:sp>
    </p:spTree>
    <p:extLst>
      <p:ext uri="{BB962C8B-B14F-4D97-AF65-F5344CB8AC3E}">
        <p14:creationId xmlns:p14="http://schemas.microsoft.com/office/powerpoint/2010/main" val="3211006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629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880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3"/>
          </p:nvPr>
        </p:nvSpPr>
        <p:spPr/>
        <p:txBody>
          <a:bodyPr/>
          <a:lstStyle/>
          <a:p>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8915399"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357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أفق">
  <a:themeElements>
    <a:clrScheme name="أف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أف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أف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327</TotalTime>
  <Words>823</Words>
  <Application>Microsoft Office PowerPoint</Application>
  <PresentationFormat>عرض على الشاشة (3:4)‏</PresentationFormat>
  <Paragraphs>87</Paragraphs>
  <Slides>44</Slides>
  <Notes>0</Notes>
  <HiddenSlides>0</HiddenSlides>
  <MMClips>0</MMClips>
  <ScaleCrop>false</ScaleCrop>
  <HeadingPairs>
    <vt:vector size="4" baseType="variant">
      <vt:variant>
        <vt:lpstr>نسق</vt:lpstr>
      </vt:variant>
      <vt:variant>
        <vt:i4>1</vt:i4>
      </vt:variant>
      <vt:variant>
        <vt:lpstr>عناوين الشرائح</vt:lpstr>
      </vt:variant>
      <vt:variant>
        <vt:i4>44</vt:i4>
      </vt:variant>
    </vt:vector>
  </HeadingPairs>
  <TitlesOfParts>
    <vt:vector size="45" baseType="lpstr">
      <vt:lpstr>أفق</vt:lpstr>
      <vt:lpstr>Male Reproductive Organs in Domestic Animals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ACCESSORY SEX GLANDS </vt:lpstr>
      <vt:lpstr>عرض تقديمي في PowerPoint</vt:lpstr>
      <vt:lpstr>عرض تقديمي في PowerPoint</vt:lpstr>
      <vt:lpstr>Position of accessory glands</vt:lpstr>
      <vt:lpstr>عرض تقديمي في PowerPoint</vt:lpstr>
      <vt:lpstr>عرض تقديمي في PowerPoint</vt:lpstr>
      <vt:lpstr>عرض تقديمي في PowerPoint</vt:lpstr>
      <vt:lpstr>عرض تقديمي في PowerPoint</vt:lpstr>
      <vt:lpstr>عرض تقديمي في PowerPoint</vt:lpstr>
      <vt:lpstr>Penis  copulation organ</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hussein</dc:creator>
  <cp:lastModifiedBy>hussein</cp:lastModifiedBy>
  <cp:revision>29</cp:revision>
  <dcterms:created xsi:type="dcterms:W3CDTF">2015-02-21T18:00:35Z</dcterms:created>
  <dcterms:modified xsi:type="dcterms:W3CDTF">2015-03-05T09:35:32Z</dcterms:modified>
</cp:coreProperties>
</file>